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84" r:id="rId5"/>
    <p:sldId id="260" r:id="rId6"/>
    <p:sldId id="261" r:id="rId7"/>
    <p:sldId id="262" r:id="rId8"/>
    <p:sldId id="285" r:id="rId9"/>
    <p:sldId id="268" r:id="rId10"/>
    <p:sldId id="269" r:id="rId11"/>
    <p:sldId id="266" r:id="rId12"/>
    <p:sldId id="263" r:id="rId13"/>
    <p:sldId id="280" r:id="rId14"/>
    <p:sldId id="286" r:id="rId15"/>
    <p:sldId id="271" r:id="rId16"/>
    <p:sldId id="264" r:id="rId17"/>
    <p:sldId id="293" r:id="rId18"/>
    <p:sldId id="265" r:id="rId19"/>
    <p:sldId id="270" r:id="rId20"/>
    <p:sldId id="272" r:id="rId21"/>
    <p:sldId id="273" r:id="rId22"/>
    <p:sldId id="274" r:id="rId23"/>
    <p:sldId id="287" r:id="rId24"/>
    <p:sldId id="275" r:id="rId25"/>
    <p:sldId id="276" r:id="rId26"/>
    <p:sldId id="288" r:id="rId27"/>
    <p:sldId id="277" r:id="rId28"/>
    <p:sldId id="278" r:id="rId29"/>
    <p:sldId id="290" r:id="rId30"/>
    <p:sldId id="294" r:id="rId31"/>
    <p:sldId id="295" r:id="rId32"/>
    <p:sldId id="292" r:id="rId33"/>
    <p:sldId id="289" r:id="rId34"/>
    <p:sldId id="281" r:id="rId35"/>
    <p:sldId id="282" r:id="rId36"/>
    <p:sldId id="291" r:id="rId37"/>
    <p:sldId id="283" r:id="rId3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286" autoAdjust="0"/>
    <p:restoredTop sz="94660"/>
  </p:normalViewPr>
  <p:slideViewPr>
    <p:cSldViewPr snapToGrid="0">
      <p:cViewPr varScale="1">
        <p:scale>
          <a:sx n="56" d="100"/>
          <a:sy n="56" d="100"/>
        </p:scale>
        <p:origin x="872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D:\IQAC%20Works\PPT\PPT%20templates%20for%20graph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D:\IQAC%20Works\PPT\PPT%20templates%20for%20graph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D:\IQAC%20Works\PPT\PPT%20templates%20for%20graph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D:\IQAC%20Works\PPT\PPT%20templates%20for%20graph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D:\IQAC%20Works\PPT\PPT%20templates%20for%20graph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D:\IQAC%20Works\PPT\PPT%20templates%20for%20graph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D:\IQAC%20Works\PPT\PPT%20templates%20for%20graph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D:\IQAC%20Works\PPT\PPT%20templates%20for%20graph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D:\IQAC%20Works\PPT\PPT%20templates%20for%20graph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D:\IQAC%20Works\PPT\PPT%20templates%20for%20graph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80" b="1" i="0" u="none" strike="noStrike" kern="1200" spc="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en-US" b="1">
                <a:solidFill>
                  <a:sysClr val="windowText" lastClr="000000"/>
                </a:solidFill>
              </a:rPr>
              <a:t>Geographical wise Enorllment of Students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80" b="1" i="0" u="none" strike="noStrike" kern="1200" spc="0" baseline="0">
              <a:solidFill>
                <a:sysClr val="windowText" lastClr="0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'Student Diversity'!$G$2</c:f>
              <c:strCache>
                <c:ptCount val="1"/>
                <c:pt idx="0">
                  <c:v>PDY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'Student Diversity'!$F$3:$F$7</c:f>
              <c:strCache>
                <c:ptCount val="5"/>
                <c:pt idx="0">
                  <c:v>2019-20</c:v>
                </c:pt>
                <c:pt idx="1">
                  <c:v>2020-21</c:v>
                </c:pt>
                <c:pt idx="2">
                  <c:v>2021-22</c:v>
                </c:pt>
                <c:pt idx="3">
                  <c:v>2022-23</c:v>
                </c:pt>
                <c:pt idx="4">
                  <c:v>2023-24</c:v>
                </c:pt>
              </c:strCache>
            </c:strRef>
          </c:cat>
          <c:val>
            <c:numRef>
              <c:f>'Student Diversity'!$G$3:$G$7</c:f>
              <c:numCache>
                <c:formatCode>General</c:formatCode>
                <c:ptCount val="5"/>
                <c:pt idx="0">
                  <c:v>30</c:v>
                </c:pt>
                <c:pt idx="1">
                  <c:v>28</c:v>
                </c:pt>
                <c:pt idx="2">
                  <c:v>26</c:v>
                </c:pt>
                <c:pt idx="3">
                  <c:v>29</c:v>
                </c:pt>
                <c:pt idx="4">
                  <c:v>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AD5-46C4-AD9D-8847C6ACFEEF}"/>
            </c:ext>
          </c:extLst>
        </c:ser>
        <c:ser>
          <c:idx val="1"/>
          <c:order val="1"/>
          <c:tx>
            <c:strRef>
              <c:f>'Student Diversity'!$H$2</c:f>
              <c:strCache>
                <c:ptCount val="1"/>
                <c:pt idx="0">
                  <c:v>AP &amp; TG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'Student Diversity'!$F$3:$F$7</c:f>
              <c:strCache>
                <c:ptCount val="5"/>
                <c:pt idx="0">
                  <c:v>2019-20</c:v>
                </c:pt>
                <c:pt idx="1">
                  <c:v>2020-21</c:v>
                </c:pt>
                <c:pt idx="2">
                  <c:v>2021-22</c:v>
                </c:pt>
                <c:pt idx="3">
                  <c:v>2022-23</c:v>
                </c:pt>
                <c:pt idx="4">
                  <c:v>2023-24</c:v>
                </c:pt>
              </c:strCache>
            </c:strRef>
          </c:cat>
          <c:val>
            <c:numRef>
              <c:f>'Student Diversity'!$H$3:$H$7</c:f>
              <c:numCache>
                <c:formatCode>General</c:formatCode>
                <c:ptCount val="5"/>
                <c:pt idx="0">
                  <c:v>2</c:v>
                </c:pt>
                <c:pt idx="1">
                  <c:v>4</c:v>
                </c:pt>
                <c:pt idx="2">
                  <c:v>6</c:v>
                </c:pt>
                <c:pt idx="3">
                  <c:v>3</c:v>
                </c:pt>
                <c:pt idx="4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AD5-46C4-AD9D-8847C6ACFEEF}"/>
            </c:ext>
          </c:extLst>
        </c:ser>
        <c:ser>
          <c:idx val="2"/>
          <c:order val="2"/>
          <c:tx>
            <c:strRef>
              <c:f>'Student Diversity'!$I$2</c:f>
              <c:strCache>
                <c:ptCount val="1"/>
                <c:pt idx="0">
                  <c:v>TN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'Student Diversity'!$F$3:$F$7</c:f>
              <c:strCache>
                <c:ptCount val="5"/>
                <c:pt idx="0">
                  <c:v>2019-20</c:v>
                </c:pt>
                <c:pt idx="1">
                  <c:v>2020-21</c:v>
                </c:pt>
                <c:pt idx="2">
                  <c:v>2021-22</c:v>
                </c:pt>
                <c:pt idx="3">
                  <c:v>2022-23</c:v>
                </c:pt>
                <c:pt idx="4">
                  <c:v>2023-24</c:v>
                </c:pt>
              </c:strCache>
            </c:strRef>
          </c:cat>
          <c:val>
            <c:numRef>
              <c:f>'Student Diversity'!$I$3:$I$7</c:f>
              <c:numCache>
                <c:formatCode>General</c:formatCode>
                <c:ptCount val="5"/>
                <c:pt idx="0">
                  <c:v>14</c:v>
                </c:pt>
                <c:pt idx="1">
                  <c:v>18</c:v>
                </c:pt>
                <c:pt idx="2">
                  <c:v>16</c:v>
                </c:pt>
                <c:pt idx="3">
                  <c:v>18</c:v>
                </c:pt>
                <c:pt idx="4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AD5-46C4-AD9D-8847C6ACFEEF}"/>
            </c:ext>
          </c:extLst>
        </c:ser>
        <c:ser>
          <c:idx val="3"/>
          <c:order val="3"/>
          <c:tx>
            <c:strRef>
              <c:f>'Student Diversity'!$J$2</c:f>
              <c:strCache>
                <c:ptCount val="1"/>
                <c:pt idx="0">
                  <c:v>Kerala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'Student Diversity'!$F$3:$F$7</c:f>
              <c:strCache>
                <c:ptCount val="5"/>
                <c:pt idx="0">
                  <c:v>2019-20</c:v>
                </c:pt>
                <c:pt idx="1">
                  <c:v>2020-21</c:v>
                </c:pt>
                <c:pt idx="2">
                  <c:v>2021-22</c:v>
                </c:pt>
                <c:pt idx="3">
                  <c:v>2022-23</c:v>
                </c:pt>
                <c:pt idx="4">
                  <c:v>2023-24</c:v>
                </c:pt>
              </c:strCache>
            </c:strRef>
          </c:cat>
          <c:val>
            <c:numRef>
              <c:f>'Student Diversity'!$J$3:$J$7</c:f>
              <c:numCache>
                <c:formatCode>General</c:formatCode>
                <c:ptCount val="5"/>
                <c:pt idx="0">
                  <c:v>7</c:v>
                </c:pt>
                <c:pt idx="1">
                  <c:v>8</c:v>
                </c:pt>
                <c:pt idx="2">
                  <c:v>6</c:v>
                </c:pt>
                <c:pt idx="3">
                  <c:v>7</c:v>
                </c:pt>
                <c:pt idx="4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AD5-46C4-AD9D-8847C6ACFEEF}"/>
            </c:ext>
          </c:extLst>
        </c:ser>
        <c:ser>
          <c:idx val="4"/>
          <c:order val="4"/>
          <c:tx>
            <c:strRef>
              <c:f>'Student Diversity'!$K$2</c:f>
              <c:strCache>
                <c:ptCount val="1"/>
                <c:pt idx="0">
                  <c:v>KA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'Student Diversity'!$F$3:$F$7</c:f>
              <c:strCache>
                <c:ptCount val="5"/>
                <c:pt idx="0">
                  <c:v>2019-20</c:v>
                </c:pt>
                <c:pt idx="1">
                  <c:v>2020-21</c:v>
                </c:pt>
                <c:pt idx="2">
                  <c:v>2021-22</c:v>
                </c:pt>
                <c:pt idx="3">
                  <c:v>2022-23</c:v>
                </c:pt>
                <c:pt idx="4">
                  <c:v>2023-24</c:v>
                </c:pt>
              </c:strCache>
            </c:strRef>
          </c:cat>
          <c:val>
            <c:numRef>
              <c:f>'Student Diversity'!$K$3:$K$7</c:f>
              <c:numCache>
                <c:formatCode>General</c:formatCode>
                <c:ptCount val="5"/>
                <c:pt idx="0">
                  <c:v>4</c:v>
                </c:pt>
                <c:pt idx="1">
                  <c:v>5</c:v>
                </c:pt>
                <c:pt idx="2">
                  <c:v>4</c:v>
                </c:pt>
                <c:pt idx="3">
                  <c:v>3</c:v>
                </c:pt>
                <c:pt idx="4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AD5-46C4-AD9D-8847C6ACFEEF}"/>
            </c:ext>
          </c:extLst>
        </c:ser>
        <c:ser>
          <c:idx val="5"/>
          <c:order val="5"/>
          <c:tx>
            <c:strRef>
              <c:f>'Student Diversity'!$L$2</c:f>
              <c:strCache>
                <c:ptCount val="1"/>
                <c:pt idx="0">
                  <c:v>Others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'Student Diversity'!$F$3:$F$7</c:f>
              <c:strCache>
                <c:ptCount val="5"/>
                <c:pt idx="0">
                  <c:v>2019-20</c:v>
                </c:pt>
                <c:pt idx="1">
                  <c:v>2020-21</c:v>
                </c:pt>
                <c:pt idx="2">
                  <c:v>2021-22</c:v>
                </c:pt>
                <c:pt idx="3">
                  <c:v>2022-23</c:v>
                </c:pt>
                <c:pt idx="4">
                  <c:v>2023-24</c:v>
                </c:pt>
              </c:strCache>
            </c:strRef>
          </c:cat>
          <c:val>
            <c:numRef>
              <c:f>'Student Diversity'!$L$3:$L$7</c:f>
              <c:numCache>
                <c:formatCode>General</c:formatCode>
                <c:ptCount val="5"/>
                <c:pt idx="0">
                  <c:v>0</c:v>
                </c:pt>
                <c:pt idx="1">
                  <c:v>1</c:v>
                </c:pt>
                <c:pt idx="2">
                  <c:v>0</c:v>
                </c:pt>
                <c:pt idx="3">
                  <c:v>1</c:v>
                </c:pt>
                <c:pt idx="4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DAD5-46C4-AD9D-8847C6ACFEE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1912507200"/>
        <c:axId val="1912505280"/>
      </c:barChart>
      <c:catAx>
        <c:axId val="191250720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/>
                  <a:t>Year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1912505280"/>
        <c:crosses val="autoZero"/>
        <c:auto val="1"/>
        <c:lblAlgn val="ctr"/>
        <c:lblOffset val="100"/>
        <c:noMultiLvlLbl val="0"/>
      </c:catAx>
      <c:valAx>
        <c:axId val="1912505280"/>
        <c:scaling>
          <c:orientation val="minMax"/>
        </c:scaling>
        <c:delete val="1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/>
                  <a:t>Count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19125072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12700" cap="flat" cmpd="sng" algn="ctr">
      <a:solidFill>
        <a:schemeClr val="accent1"/>
      </a:solidFill>
      <a:round/>
    </a:ln>
    <a:effectLst/>
  </c:spPr>
  <c:txPr>
    <a:bodyPr/>
    <a:lstStyle/>
    <a:p>
      <a:pPr>
        <a:defRPr sz="1400"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en-US" sz="1600" b="1"/>
              <a:t>Students opting Higher Education/Qualifying</a:t>
            </a:r>
            <a:r>
              <a:rPr lang="en-US" sz="1600" b="1" baseline="0"/>
              <a:t> in Competitive examinations</a:t>
            </a:r>
            <a:endParaRPr lang="en-US" sz="1600" b="1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1"/>
        <c:ser>
          <c:idx val="0"/>
          <c:order val="0"/>
          <c:tx>
            <c:strRef>
              <c:f>'Higher Education'!$B$1</c:f>
              <c:strCache>
                <c:ptCount val="1"/>
                <c:pt idx="0">
                  <c:v>Higher Education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DAAB-486C-9CB9-A865F5250DC5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DAAB-486C-9CB9-A865F5250DC5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DAAB-486C-9CB9-A865F5250DC5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DAAB-486C-9CB9-A865F5250DC5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DAAB-486C-9CB9-A865F5250DC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'Higher Education'!$A$2:$A$6</c:f>
              <c:strCache>
                <c:ptCount val="5"/>
                <c:pt idx="0">
                  <c:v>2019-20</c:v>
                </c:pt>
                <c:pt idx="1">
                  <c:v>2020-21</c:v>
                </c:pt>
                <c:pt idx="2">
                  <c:v>2021-22</c:v>
                </c:pt>
                <c:pt idx="3">
                  <c:v>2022-23</c:v>
                </c:pt>
                <c:pt idx="4">
                  <c:v>2023-24</c:v>
                </c:pt>
              </c:strCache>
            </c:strRef>
          </c:cat>
          <c:val>
            <c:numRef>
              <c:f>'Higher Education'!$B$2:$B$6</c:f>
              <c:numCache>
                <c:formatCode>General</c:formatCode>
                <c:ptCount val="5"/>
                <c:pt idx="0">
                  <c:v>11</c:v>
                </c:pt>
                <c:pt idx="1">
                  <c:v>12</c:v>
                </c:pt>
                <c:pt idx="2">
                  <c:v>15</c:v>
                </c:pt>
                <c:pt idx="3">
                  <c:v>16</c:v>
                </c:pt>
                <c:pt idx="4">
                  <c:v>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DAAB-486C-9CB9-A865F5250DC5}"/>
            </c:ext>
          </c:extLst>
        </c:ser>
        <c:ser>
          <c:idx val="1"/>
          <c:order val="1"/>
          <c:tx>
            <c:strRef>
              <c:f>'Higher Education'!$C$1</c:f>
              <c:strCache>
                <c:ptCount val="1"/>
                <c:pt idx="0">
                  <c:v>NET/SLET/other Competitive Exams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'Higher Education'!$A$2:$A$6</c:f>
              <c:strCache>
                <c:ptCount val="5"/>
                <c:pt idx="0">
                  <c:v>2019-20</c:v>
                </c:pt>
                <c:pt idx="1">
                  <c:v>2020-21</c:v>
                </c:pt>
                <c:pt idx="2">
                  <c:v>2021-22</c:v>
                </c:pt>
                <c:pt idx="3">
                  <c:v>2022-23</c:v>
                </c:pt>
                <c:pt idx="4">
                  <c:v>2023-24</c:v>
                </c:pt>
              </c:strCache>
            </c:strRef>
          </c:cat>
          <c:val>
            <c:numRef>
              <c:f>'Higher Education'!$C$2:$C$6</c:f>
              <c:numCache>
                <c:formatCode>General</c:formatCode>
                <c:ptCount val="5"/>
                <c:pt idx="0">
                  <c:v>3</c:v>
                </c:pt>
                <c:pt idx="1">
                  <c:v>2</c:v>
                </c:pt>
                <c:pt idx="2">
                  <c:v>1</c:v>
                </c:pt>
                <c:pt idx="3">
                  <c:v>3</c:v>
                </c:pt>
                <c:pt idx="4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DAAB-486C-9CB9-A865F5250DC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1780491312"/>
        <c:axId val="1780492272"/>
      </c:barChart>
      <c:catAx>
        <c:axId val="178049131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/>
                  <a:t>Year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1780492272"/>
        <c:crosses val="autoZero"/>
        <c:auto val="1"/>
        <c:lblAlgn val="ctr"/>
        <c:lblOffset val="100"/>
        <c:noMultiLvlLbl val="0"/>
      </c:catAx>
      <c:valAx>
        <c:axId val="1780492272"/>
        <c:scaling>
          <c:orientation val="minMax"/>
        </c:scaling>
        <c:delete val="1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/>
                  <a:t>Count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17804913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12700" cap="flat" cmpd="sng" algn="ctr">
      <a:solidFill>
        <a:schemeClr val="accent1"/>
      </a:solidFill>
      <a:round/>
    </a:ln>
    <a:effectLst/>
  </c:spPr>
  <c:txPr>
    <a:bodyPr/>
    <a:lstStyle/>
    <a:p>
      <a:pPr>
        <a:defRPr sz="1400"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80" b="1" i="0" u="none" strike="noStrike" kern="1200" spc="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en-US" b="1"/>
              <a:t>Gender-Wise Enrollment</a:t>
            </a:r>
          </a:p>
        </c:rich>
      </c:tx>
      <c:layout>
        <c:manualLayout>
          <c:xMode val="edge"/>
          <c:yMode val="edge"/>
          <c:x val="0.21403455818022746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80" b="1" i="0" u="none" strike="noStrike" kern="1200" spc="0" baseline="0">
              <a:solidFill>
                <a:sysClr val="windowText" lastClr="0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'Student Diversity'!$B$1</c:f>
              <c:strCache>
                <c:ptCount val="1"/>
                <c:pt idx="0">
                  <c:v>Male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'Student Diversity'!$A$2:$A$6</c:f>
              <c:strCache>
                <c:ptCount val="5"/>
                <c:pt idx="0">
                  <c:v>2019-20</c:v>
                </c:pt>
                <c:pt idx="1">
                  <c:v>2020-21</c:v>
                </c:pt>
                <c:pt idx="2">
                  <c:v>2021-22</c:v>
                </c:pt>
                <c:pt idx="3">
                  <c:v>2022-23</c:v>
                </c:pt>
                <c:pt idx="4">
                  <c:v>2023-24</c:v>
                </c:pt>
              </c:strCache>
            </c:strRef>
          </c:cat>
          <c:val>
            <c:numRef>
              <c:f>'Student Diversity'!$B$2:$B$6</c:f>
              <c:numCache>
                <c:formatCode>General</c:formatCode>
                <c:ptCount val="5"/>
                <c:pt idx="0">
                  <c:v>32</c:v>
                </c:pt>
                <c:pt idx="1">
                  <c:v>30</c:v>
                </c:pt>
                <c:pt idx="2">
                  <c:v>26</c:v>
                </c:pt>
                <c:pt idx="3">
                  <c:v>30</c:v>
                </c:pt>
                <c:pt idx="4">
                  <c:v>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922-4FEE-8C05-7C14B3E7B1BE}"/>
            </c:ext>
          </c:extLst>
        </c:ser>
        <c:ser>
          <c:idx val="1"/>
          <c:order val="1"/>
          <c:tx>
            <c:strRef>
              <c:f>'Student Diversity'!$C$1</c:f>
              <c:strCache>
                <c:ptCount val="1"/>
                <c:pt idx="0">
                  <c:v>Female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'Student Diversity'!$A$2:$A$6</c:f>
              <c:strCache>
                <c:ptCount val="5"/>
                <c:pt idx="0">
                  <c:v>2019-20</c:v>
                </c:pt>
                <c:pt idx="1">
                  <c:v>2020-21</c:v>
                </c:pt>
                <c:pt idx="2">
                  <c:v>2021-22</c:v>
                </c:pt>
                <c:pt idx="3">
                  <c:v>2022-23</c:v>
                </c:pt>
                <c:pt idx="4">
                  <c:v>2023-24</c:v>
                </c:pt>
              </c:strCache>
            </c:strRef>
          </c:cat>
          <c:val>
            <c:numRef>
              <c:f>'Student Diversity'!$C$2:$C$6</c:f>
              <c:numCache>
                <c:formatCode>General</c:formatCode>
                <c:ptCount val="5"/>
                <c:pt idx="0">
                  <c:v>27</c:v>
                </c:pt>
                <c:pt idx="1">
                  <c:v>34</c:v>
                </c:pt>
                <c:pt idx="2">
                  <c:v>32</c:v>
                </c:pt>
                <c:pt idx="3">
                  <c:v>31</c:v>
                </c:pt>
                <c:pt idx="4">
                  <c:v>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922-4FEE-8C05-7C14B3E7B1B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1780572336"/>
        <c:axId val="1780574736"/>
      </c:barChart>
      <c:catAx>
        <c:axId val="1780572336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/>
                  <a:t>Year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ysClr val="windowText" lastClr="000000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1780574736"/>
        <c:crosses val="autoZero"/>
        <c:auto val="1"/>
        <c:lblAlgn val="ctr"/>
        <c:lblOffset val="100"/>
        <c:noMultiLvlLbl val="0"/>
      </c:catAx>
      <c:valAx>
        <c:axId val="1780574736"/>
        <c:scaling>
          <c:orientation val="minMax"/>
        </c:scaling>
        <c:delete val="1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/>
                  <a:t>Count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ysClr val="windowText" lastClr="000000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17805723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ysClr val="windowText" lastClr="0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12700" cap="flat" cmpd="sng" algn="ctr">
      <a:solidFill>
        <a:schemeClr val="accent1"/>
      </a:solidFill>
      <a:round/>
    </a:ln>
    <a:effectLst/>
  </c:spPr>
  <c:txPr>
    <a:bodyPr/>
    <a:lstStyle/>
    <a:p>
      <a:pPr>
        <a:defRPr sz="1400">
          <a:solidFill>
            <a:sysClr val="windowText" lastClr="000000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80" b="1" i="0" u="none" strike="noStrike" kern="1200" spc="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en-US" b="1" dirty="0"/>
              <a:t>Year-Wise Enrollment of Students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80" b="1" i="0" u="none" strike="noStrike" kern="1200" spc="0" baseline="0">
              <a:solidFill>
                <a:sysClr val="windowText" lastClr="0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'Students Enrollment'!$B$1</c:f>
              <c:strCache>
                <c:ptCount val="1"/>
                <c:pt idx="0">
                  <c:v>No. of Sanctioned Strength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'Students Enrollment'!$A$2:$A$6</c:f>
              <c:strCache>
                <c:ptCount val="5"/>
                <c:pt idx="0">
                  <c:v>2019-20</c:v>
                </c:pt>
                <c:pt idx="1">
                  <c:v>2020-21</c:v>
                </c:pt>
                <c:pt idx="2">
                  <c:v>2021-22</c:v>
                </c:pt>
                <c:pt idx="3">
                  <c:v>2022-23</c:v>
                </c:pt>
                <c:pt idx="4">
                  <c:v>2023-24</c:v>
                </c:pt>
              </c:strCache>
            </c:strRef>
          </c:cat>
          <c:val>
            <c:numRef>
              <c:f>'Students Enrollment'!$B$2:$B$6</c:f>
              <c:numCache>
                <c:formatCode>General</c:formatCode>
                <c:ptCount val="5"/>
                <c:pt idx="0">
                  <c:v>69</c:v>
                </c:pt>
                <c:pt idx="1">
                  <c:v>69</c:v>
                </c:pt>
                <c:pt idx="2">
                  <c:v>69</c:v>
                </c:pt>
                <c:pt idx="3">
                  <c:v>69</c:v>
                </c:pt>
                <c:pt idx="4">
                  <c:v>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A6D-47D1-9899-3140E12A4124}"/>
            </c:ext>
          </c:extLst>
        </c:ser>
        <c:ser>
          <c:idx val="1"/>
          <c:order val="1"/>
          <c:tx>
            <c:strRef>
              <c:f>'Students Enrollment'!$C$1</c:f>
              <c:strCache>
                <c:ptCount val="1"/>
                <c:pt idx="0">
                  <c:v>No. of Students Enrolled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'Students Enrollment'!$A$2:$A$6</c:f>
              <c:strCache>
                <c:ptCount val="5"/>
                <c:pt idx="0">
                  <c:v>2019-20</c:v>
                </c:pt>
                <c:pt idx="1">
                  <c:v>2020-21</c:v>
                </c:pt>
                <c:pt idx="2">
                  <c:v>2021-22</c:v>
                </c:pt>
                <c:pt idx="3">
                  <c:v>2022-23</c:v>
                </c:pt>
                <c:pt idx="4">
                  <c:v>2023-24</c:v>
                </c:pt>
              </c:strCache>
            </c:strRef>
          </c:cat>
          <c:val>
            <c:numRef>
              <c:f>'Students Enrollment'!$C$2:$C$6</c:f>
              <c:numCache>
                <c:formatCode>General</c:formatCode>
                <c:ptCount val="5"/>
                <c:pt idx="0">
                  <c:v>62</c:v>
                </c:pt>
                <c:pt idx="1">
                  <c:v>64</c:v>
                </c:pt>
                <c:pt idx="2">
                  <c:v>58</c:v>
                </c:pt>
                <c:pt idx="3">
                  <c:v>61</c:v>
                </c:pt>
                <c:pt idx="4">
                  <c:v>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A6D-47D1-9899-3140E12A412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1780572336"/>
        <c:axId val="1780574736"/>
      </c:barChart>
      <c:catAx>
        <c:axId val="1780572336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/>
                  <a:t>Year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ysClr val="windowText" lastClr="000000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1780574736"/>
        <c:crosses val="autoZero"/>
        <c:auto val="1"/>
        <c:lblAlgn val="ctr"/>
        <c:lblOffset val="100"/>
        <c:noMultiLvlLbl val="0"/>
      </c:catAx>
      <c:valAx>
        <c:axId val="1780574736"/>
        <c:scaling>
          <c:orientation val="minMax"/>
        </c:scaling>
        <c:delete val="1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/>
                  <a:t>Count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ysClr val="windowText" lastClr="000000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17805723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ysClr val="windowText" lastClr="0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12700" cap="flat" cmpd="sng" algn="ctr">
      <a:solidFill>
        <a:schemeClr val="accent1"/>
      </a:solidFill>
      <a:round/>
    </a:ln>
    <a:effectLst/>
  </c:spPr>
  <c:txPr>
    <a:bodyPr/>
    <a:lstStyle/>
    <a:p>
      <a:pPr>
        <a:defRPr sz="1400">
          <a:solidFill>
            <a:sysClr val="windowText" lastClr="000000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80" b="1" i="0" u="none" strike="noStrike" kern="1200" spc="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en-US" b="1">
                <a:solidFill>
                  <a:sysClr val="windowText" lastClr="000000"/>
                </a:solidFill>
              </a:rPr>
              <a:t>Reservation wise Enorllment of Students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80" b="1" i="0" u="none" strike="noStrike" kern="1200" spc="0" baseline="0">
              <a:solidFill>
                <a:sysClr val="windowText" lastClr="0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'Students Enrollment'!$G$2</c:f>
              <c:strCache>
                <c:ptCount val="1"/>
                <c:pt idx="0">
                  <c:v>Gen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'Students Enrollment'!$F$3:$F$7</c:f>
              <c:strCache>
                <c:ptCount val="5"/>
                <c:pt idx="0">
                  <c:v>2019-20</c:v>
                </c:pt>
                <c:pt idx="1">
                  <c:v>2020-21</c:v>
                </c:pt>
                <c:pt idx="2">
                  <c:v>2021-22</c:v>
                </c:pt>
                <c:pt idx="3">
                  <c:v>2022-23</c:v>
                </c:pt>
                <c:pt idx="4">
                  <c:v>2023-24</c:v>
                </c:pt>
              </c:strCache>
            </c:strRef>
          </c:cat>
          <c:val>
            <c:numRef>
              <c:f>'Students Enrollment'!$G$3:$G$7</c:f>
              <c:numCache>
                <c:formatCode>General</c:formatCode>
                <c:ptCount val="5"/>
                <c:pt idx="0">
                  <c:v>30</c:v>
                </c:pt>
                <c:pt idx="1">
                  <c:v>28</c:v>
                </c:pt>
                <c:pt idx="2">
                  <c:v>26</c:v>
                </c:pt>
                <c:pt idx="3">
                  <c:v>29</c:v>
                </c:pt>
                <c:pt idx="4">
                  <c:v>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5D3-4061-BCA0-5DE8B1CACBA2}"/>
            </c:ext>
          </c:extLst>
        </c:ser>
        <c:ser>
          <c:idx val="1"/>
          <c:order val="1"/>
          <c:tx>
            <c:strRef>
              <c:f>'Students Enrollment'!$H$2</c:f>
              <c:strCache>
                <c:ptCount val="1"/>
                <c:pt idx="0">
                  <c:v>EWS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'Students Enrollment'!$F$3:$F$7</c:f>
              <c:strCache>
                <c:ptCount val="5"/>
                <c:pt idx="0">
                  <c:v>2019-20</c:v>
                </c:pt>
                <c:pt idx="1">
                  <c:v>2020-21</c:v>
                </c:pt>
                <c:pt idx="2">
                  <c:v>2021-22</c:v>
                </c:pt>
                <c:pt idx="3">
                  <c:v>2022-23</c:v>
                </c:pt>
                <c:pt idx="4">
                  <c:v>2023-24</c:v>
                </c:pt>
              </c:strCache>
            </c:strRef>
          </c:cat>
          <c:val>
            <c:numRef>
              <c:f>'Students Enrollment'!$H$3:$H$7</c:f>
              <c:numCache>
                <c:formatCode>General</c:formatCode>
                <c:ptCount val="5"/>
                <c:pt idx="0">
                  <c:v>2</c:v>
                </c:pt>
                <c:pt idx="1">
                  <c:v>4</c:v>
                </c:pt>
                <c:pt idx="2">
                  <c:v>6</c:v>
                </c:pt>
                <c:pt idx="3">
                  <c:v>3</c:v>
                </c:pt>
                <c:pt idx="4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5D3-4061-BCA0-5DE8B1CACBA2}"/>
            </c:ext>
          </c:extLst>
        </c:ser>
        <c:ser>
          <c:idx val="2"/>
          <c:order val="2"/>
          <c:tx>
            <c:strRef>
              <c:f>'Students Enrollment'!$I$2</c:f>
              <c:strCache>
                <c:ptCount val="1"/>
                <c:pt idx="0">
                  <c:v>OBC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'Students Enrollment'!$F$3:$F$7</c:f>
              <c:strCache>
                <c:ptCount val="5"/>
                <c:pt idx="0">
                  <c:v>2019-20</c:v>
                </c:pt>
                <c:pt idx="1">
                  <c:v>2020-21</c:v>
                </c:pt>
                <c:pt idx="2">
                  <c:v>2021-22</c:v>
                </c:pt>
                <c:pt idx="3">
                  <c:v>2022-23</c:v>
                </c:pt>
                <c:pt idx="4">
                  <c:v>2023-24</c:v>
                </c:pt>
              </c:strCache>
            </c:strRef>
          </c:cat>
          <c:val>
            <c:numRef>
              <c:f>'Students Enrollment'!$I$3:$I$7</c:f>
              <c:numCache>
                <c:formatCode>General</c:formatCode>
                <c:ptCount val="5"/>
                <c:pt idx="0">
                  <c:v>14</c:v>
                </c:pt>
                <c:pt idx="1">
                  <c:v>18</c:v>
                </c:pt>
                <c:pt idx="2">
                  <c:v>16</c:v>
                </c:pt>
                <c:pt idx="3">
                  <c:v>18</c:v>
                </c:pt>
                <c:pt idx="4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5D3-4061-BCA0-5DE8B1CACBA2}"/>
            </c:ext>
          </c:extLst>
        </c:ser>
        <c:ser>
          <c:idx val="3"/>
          <c:order val="3"/>
          <c:tx>
            <c:strRef>
              <c:f>'Students Enrollment'!$J$2</c:f>
              <c:strCache>
                <c:ptCount val="1"/>
                <c:pt idx="0">
                  <c:v>SC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'Students Enrollment'!$F$3:$F$7</c:f>
              <c:strCache>
                <c:ptCount val="5"/>
                <c:pt idx="0">
                  <c:v>2019-20</c:v>
                </c:pt>
                <c:pt idx="1">
                  <c:v>2020-21</c:v>
                </c:pt>
                <c:pt idx="2">
                  <c:v>2021-22</c:v>
                </c:pt>
                <c:pt idx="3">
                  <c:v>2022-23</c:v>
                </c:pt>
                <c:pt idx="4">
                  <c:v>2023-24</c:v>
                </c:pt>
              </c:strCache>
            </c:strRef>
          </c:cat>
          <c:val>
            <c:numRef>
              <c:f>'Students Enrollment'!$J$3:$J$7</c:f>
              <c:numCache>
                <c:formatCode>General</c:formatCode>
                <c:ptCount val="5"/>
                <c:pt idx="0">
                  <c:v>7</c:v>
                </c:pt>
                <c:pt idx="1">
                  <c:v>8</c:v>
                </c:pt>
                <c:pt idx="2">
                  <c:v>6</c:v>
                </c:pt>
                <c:pt idx="3">
                  <c:v>7</c:v>
                </c:pt>
                <c:pt idx="4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5D3-4061-BCA0-5DE8B1CACBA2}"/>
            </c:ext>
          </c:extLst>
        </c:ser>
        <c:ser>
          <c:idx val="4"/>
          <c:order val="4"/>
          <c:tx>
            <c:strRef>
              <c:f>'Students Enrollment'!$K$2</c:f>
              <c:strCache>
                <c:ptCount val="1"/>
                <c:pt idx="0">
                  <c:v>ST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'Students Enrollment'!$F$3:$F$7</c:f>
              <c:strCache>
                <c:ptCount val="5"/>
                <c:pt idx="0">
                  <c:v>2019-20</c:v>
                </c:pt>
                <c:pt idx="1">
                  <c:v>2020-21</c:v>
                </c:pt>
                <c:pt idx="2">
                  <c:v>2021-22</c:v>
                </c:pt>
                <c:pt idx="3">
                  <c:v>2022-23</c:v>
                </c:pt>
                <c:pt idx="4">
                  <c:v>2023-24</c:v>
                </c:pt>
              </c:strCache>
            </c:strRef>
          </c:cat>
          <c:val>
            <c:numRef>
              <c:f>'Students Enrollment'!$K$3:$K$7</c:f>
              <c:numCache>
                <c:formatCode>General</c:formatCode>
                <c:ptCount val="5"/>
                <c:pt idx="0">
                  <c:v>4</c:v>
                </c:pt>
                <c:pt idx="1">
                  <c:v>5</c:v>
                </c:pt>
                <c:pt idx="2">
                  <c:v>4</c:v>
                </c:pt>
                <c:pt idx="3">
                  <c:v>3</c:v>
                </c:pt>
                <c:pt idx="4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5D3-4061-BCA0-5DE8B1CACBA2}"/>
            </c:ext>
          </c:extLst>
        </c:ser>
        <c:ser>
          <c:idx val="5"/>
          <c:order val="5"/>
          <c:tx>
            <c:strRef>
              <c:f>'Students Enrollment'!$L$2</c:f>
              <c:strCache>
                <c:ptCount val="1"/>
                <c:pt idx="0">
                  <c:v>PH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'Students Enrollment'!$F$3:$F$7</c:f>
              <c:strCache>
                <c:ptCount val="5"/>
                <c:pt idx="0">
                  <c:v>2019-20</c:v>
                </c:pt>
                <c:pt idx="1">
                  <c:v>2020-21</c:v>
                </c:pt>
                <c:pt idx="2">
                  <c:v>2021-22</c:v>
                </c:pt>
                <c:pt idx="3">
                  <c:v>2022-23</c:v>
                </c:pt>
                <c:pt idx="4">
                  <c:v>2023-24</c:v>
                </c:pt>
              </c:strCache>
            </c:strRef>
          </c:cat>
          <c:val>
            <c:numRef>
              <c:f>'Students Enrollment'!$L$3:$L$7</c:f>
              <c:numCache>
                <c:formatCode>General</c:formatCode>
                <c:ptCount val="5"/>
                <c:pt idx="0">
                  <c:v>0</c:v>
                </c:pt>
                <c:pt idx="1">
                  <c:v>1</c:v>
                </c:pt>
                <c:pt idx="2">
                  <c:v>0</c:v>
                </c:pt>
                <c:pt idx="3">
                  <c:v>1</c:v>
                </c:pt>
                <c:pt idx="4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65D3-4061-BCA0-5DE8B1CACBA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1912507200"/>
        <c:axId val="1912505280"/>
      </c:barChart>
      <c:catAx>
        <c:axId val="191250720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/>
                  <a:t>Year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1912505280"/>
        <c:crosses val="autoZero"/>
        <c:auto val="1"/>
        <c:lblAlgn val="ctr"/>
        <c:lblOffset val="100"/>
        <c:noMultiLvlLbl val="0"/>
      </c:catAx>
      <c:valAx>
        <c:axId val="1912505280"/>
        <c:scaling>
          <c:orientation val="minMax"/>
        </c:scaling>
        <c:delete val="1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/>
                  <a:t>Count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19125072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12700" cap="flat" cmpd="sng" algn="ctr">
      <a:solidFill>
        <a:schemeClr val="accent1"/>
      </a:solidFill>
      <a:round/>
    </a:ln>
    <a:effectLst/>
  </c:spPr>
  <c:txPr>
    <a:bodyPr/>
    <a:lstStyle/>
    <a:p>
      <a:pPr>
        <a:defRPr sz="1400"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80" b="1" i="0" u="none" strike="noStrike" kern="1200" spc="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en-US" b="1"/>
              <a:t>Students going for Field Projects/Internships/dissertation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80" b="1" i="0" u="none" strike="noStrike" kern="1200" spc="0" baseline="0">
              <a:solidFill>
                <a:sysClr val="windowText" lastClr="0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1"/>
        <c:ser>
          <c:idx val="0"/>
          <c:order val="0"/>
          <c:tx>
            <c:strRef>
              <c:f>'PG Projects'!$B$1</c:f>
              <c:strCache>
                <c:ptCount val="1"/>
                <c:pt idx="0">
                  <c:v>No. of Students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7AEA-4D94-8015-0C2165044C16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7AEA-4D94-8015-0C2165044C16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7AEA-4D94-8015-0C2165044C16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7AEA-4D94-8015-0C2165044C16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7AEA-4D94-8015-0C2165044C16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'PG Projects'!$A$2:$A$6</c:f>
              <c:strCache>
                <c:ptCount val="5"/>
                <c:pt idx="0">
                  <c:v>2019-20</c:v>
                </c:pt>
                <c:pt idx="1">
                  <c:v>2020-21</c:v>
                </c:pt>
                <c:pt idx="2">
                  <c:v>2021-22</c:v>
                </c:pt>
                <c:pt idx="3">
                  <c:v>2022-23</c:v>
                </c:pt>
                <c:pt idx="4">
                  <c:v>2023-24</c:v>
                </c:pt>
              </c:strCache>
            </c:strRef>
          </c:cat>
          <c:val>
            <c:numRef>
              <c:f>'PG Projects'!$B$2:$B$6</c:f>
              <c:numCache>
                <c:formatCode>General</c:formatCode>
                <c:ptCount val="5"/>
                <c:pt idx="0">
                  <c:v>15</c:v>
                </c:pt>
                <c:pt idx="1">
                  <c:v>12</c:v>
                </c:pt>
                <c:pt idx="2">
                  <c:v>18</c:v>
                </c:pt>
                <c:pt idx="3">
                  <c:v>12</c:v>
                </c:pt>
                <c:pt idx="4">
                  <c:v>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7AEA-4D94-8015-0C2165044C1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40"/>
        <c:overlap val="60"/>
        <c:axId val="1780491312"/>
        <c:axId val="1780492272"/>
      </c:barChart>
      <c:catAx>
        <c:axId val="178049131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/>
                  <a:t>Year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ysClr val="windowText" lastClr="000000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1780492272"/>
        <c:crosses val="autoZero"/>
        <c:auto val="1"/>
        <c:lblAlgn val="ctr"/>
        <c:lblOffset val="100"/>
        <c:noMultiLvlLbl val="0"/>
      </c:catAx>
      <c:valAx>
        <c:axId val="1780492272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/>
                  <a:t>Count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ysClr val="windowText" lastClr="000000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17804913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12700" cap="flat" cmpd="sng" algn="ctr">
      <a:solidFill>
        <a:schemeClr val="accent1"/>
      </a:solidFill>
      <a:round/>
    </a:ln>
    <a:effectLst/>
  </c:spPr>
  <c:txPr>
    <a:bodyPr/>
    <a:lstStyle/>
    <a:p>
      <a:pPr>
        <a:defRPr sz="1400">
          <a:solidFill>
            <a:sysClr val="windowText" lastClr="000000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80" b="1" i="0" u="none" strike="noStrike" kern="1200" spc="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en-US" b="1"/>
              <a:t>Ph.D. Awards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80" b="1" i="0" u="none" strike="noStrike" kern="1200" spc="0" baseline="0">
              <a:solidFill>
                <a:sysClr val="windowText" lastClr="0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1"/>
        <c:ser>
          <c:idx val="0"/>
          <c:order val="0"/>
          <c:tx>
            <c:strRef>
              <c:f>'Ph.D. Awarded'!$B$1</c:f>
              <c:strCache>
                <c:ptCount val="1"/>
                <c:pt idx="0">
                  <c:v>No. of Students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6D6E-4EEB-AC36-F5A23A31691E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6D6E-4EEB-AC36-F5A23A31691E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6D6E-4EEB-AC36-F5A23A31691E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6D6E-4EEB-AC36-F5A23A31691E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6D6E-4EEB-AC36-F5A23A31691E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'Ph.D. Awarded'!$A$2:$A$6</c:f>
              <c:strCache>
                <c:ptCount val="5"/>
                <c:pt idx="0">
                  <c:v>2019-20</c:v>
                </c:pt>
                <c:pt idx="1">
                  <c:v>2020-21</c:v>
                </c:pt>
                <c:pt idx="2">
                  <c:v>2021-22</c:v>
                </c:pt>
                <c:pt idx="3">
                  <c:v>2022-23</c:v>
                </c:pt>
                <c:pt idx="4">
                  <c:v>2023-24</c:v>
                </c:pt>
              </c:strCache>
            </c:strRef>
          </c:cat>
          <c:val>
            <c:numRef>
              <c:f>'Ph.D. Awarded'!$B$2:$B$6</c:f>
              <c:numCache>
                <c:formatCode>General</c:formatCode>
                <c:ptCount val="5"/>
                <c:pt idx="0">
                  <c:v>5</c:v>
                </c:pt>
                <c:pt idx="1">
                  <c:v>3</c:v>
                </c:pt>
                <c:pt idx="2">
                  <c:v>6</c:v>
                </c:pt>
                <c:pt idx="3">
                  <c:v>2</c:v>
                </c:pt>
                <c:pt idx="4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6D6E-4EEB-AC36-F5A23A31691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40"/>
        <c:overlap val="60"/>
        <c:axId val="1780491312"/>
        <c:axId val="1780492272"/>
      </c:barChart>
      <c:catAx>
        <c:axId val="178049131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/>
                  <a:t>Year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ysClr val="windowText" lastClr="000000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1780492272"/>
        <c:crosses val="autoZero"/>
        <c:auto val="1"/>
        <c:lblAlgn val="ctr"/>
        <c:lblOffset val="100"/>
        <c:noMultiLvlLbl val="0"/>
      </c:catAx>
      <c:valAx>
        <c:axId val="1780492272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/>
                  <a:t>Count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ysClr val="windowText" lastClr="000000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17804913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12700" cap="flat" cmpd="sng" algn="ctr">
      <a:solidFill>
        <a:schemeClr val="accent1"/>
      </a:solidFill>
      <a:round/>
    </a:ln>
    <a:effectLst/>
  </c:spPr>
  <c:txPr>
    <a:bodyPr/>
    <a:lstStyle/>
    <a:p>
      <a:pPr>
        <a:defRPr sz="1400">
          <a:solidFill>
            <a:sysClr val="windowText" lastClr="000000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en-US" sz="1400" b="1"/>
              <a:t>Research &amp; Books/Book Publications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ysClr val="windowText" lastClr="0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1"/>
        <c:ser>
          <c:idx val="0"/>
          <c:order val="0"/>
          <c:tx>
            <c:strRef>
              <c:f>'Research Papers &amp; Books'!$B$1</c:f>
              <c:strCache>
                <c:ptCount val="1"/>
                <c:pt idx="0">
                  <c:v>Research Papers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6C63-47A2-A64A-6A8524B59B4B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6C63-47A2-A64A-6A8524B59B4B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6C63-47A2-A64A-6A8524B59B4B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6C63-47A2-A64A-6A8524B59B4B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6C63-47A2-A64A-6A8524B59B4B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'Research Papers &amp; Books'!$A$2:$A$6</c:f>
              <c:strCache>
                <c:ptCount val="5"/>
                <c:pt idx="0">
                  <c:v>2019-20</c:v>
                </c:pt>
                <c:pt idx="1">
                  <c:v>2020-21</c:v>
                </c:pt>
                <c:pt idx="2">
                  <c:v>2021-22</c:v>
                </c:pt>
                <c:pt idx="3">
                  <c:v>2022-23</c:v>
                </c:pt>
                <c:pt idx="4">
                  <c:v>2023-24</c:v>
                </c:pt>
              </c:strCache>
            </c:strRef>
          </c:cat>
          <c:val>
            <c:numRef>
              <c:f>'Research Papers &amp; Books'!$B$2:$B$6</c:f>
              <c:numCache>
                <c:formatCode>General</c:formatCode>
                <c:ptCount val="5"/>
                <c:pt idx="0">
                  <c:v>15</c:v>
                </c:pt>
                <c:pt idx="1">
                  <c:v>12</c:v>
                </c:pt>
                <c:pt idx="2">
                  <c:v>22</c:v>
                </c:pt>
                <c:pt idx="3">
                  <c:v>19</c:v>
                </c:pt>
                <c:pt idx="4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6C63-47A2-A64A-6A8524B59B4B}"/>
            </c:ext>
          </c:extLst>
        </c:ser>
        <c:ser>
          <c:idx val="1"/>
          <c:order val="1"/>
          <c:tx>
            <c:strRef>
              <c:f>'Research Papers &amp; Books'!$C$1</c:f>
              <c:strCache>
                <c:ptCount val="1"/>
                <c:pt idx="0">
                  <c:v>Books/Book Chapters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'Research Papers &amp; Books'!$A$2:$A$6</c:f>
              <c:strCache>
                <c:ptCount val="5"/>
                <c:pt idx="0">
                  <c:v>2019-20</c:v>
                </c:pt>
                <c:pt idx="1">
                  <c:v>2020-21</c:v>
                </c:pt>
                <c:pt idx="2">
                  <c:v>2021-22</c:v>
                </c:pt>
                <c:pt idx="3">
                  <c:v>2022-23</c:v>
                </c:pt>
                <c:pt idx="4">
                  <c:v>2023-24</c:v>
                </c:pt>
              </c:strCache>
            </c:strRef>
          </c:cat>
          <c:val>
            <c:numRef>
              <c:f>'Research Papers &amp; Books'!$C$2:$C$6</c:f>
              <c:numCache>
                <c:formatCode>General</c:formatCode>
                <c:ptCount val="5"/>
                <c:pt idx="0">
                  <c:v>1</c:v>
                </c:pt>
                <c:pt idx="1">
                  <c:v>1</c:v>
                </c:pt>
                <c:pt idx="2">
                  <c:v>2</c:v>
                </c:pt>
                <c:pt idx="3">
                  <c:v>1</c:v>
                </c:pt>
                <c:pt idx="4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6C63-47A2-A64A-6A8524B59B4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1780491312"/>
        <c:axId val="1780492272"/>
      </c:barChart>
      <c:catAx>
        <c:axId val="178049131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/>
                  <a:t>Year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ysClr val="windowText" lastClr="000000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1780492272"/>
        <c:crosses val="autoZero"/>
        <c:auto val="1"/>
        <c:lblAlgn val="ctr"/>
        <c:lblOffset val="100"/>
        <c:noMultiLvlLbl val="0"/>
      </c:catAx>
      <c:valAx>
        <c:axId val="1780492272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/>
                  <a:t>Count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ysClr val="windowText" lastClr="000000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17804913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ysClr val="windowText" lastClr="0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accent1"/>
      </a:solidFill>
      <a:round/>
    </a:ln>
    <a:effectLst/>
  </c:spPr>
  <c:txPr>
    <a:bodyPr/>
    <a:lstStyle/>
    <a:p>
      <a:pPr>
        <a:defRPr sz="1400">
          <a:solidFill>
            <a:sysClr val="windowText" lastClr="000000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80" b="1" i="0" u="none" strike="noStrike" kern="1200" spc="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en-US" b="1"/>
              <a:t>Year-Wise Placements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80" b="1" i="0" u="none" strike="noStrike" kern="1200" spc="0" baseline="0">
              <a:solidFill>
                <a:sysClr val="windowText" lastClr="0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1"/>
        <c:ser>
          <c:idx val="0"/>
          <c:order val="0"/>
          <c:tx>
            <c:strRef>
              <c:f>Placements!$B$1</c:f>
              <c:strCache>
                <c:ptCount val="1"/>
                <c:pt idx="0">
                  <c:v>Placements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903F-43FB-B405-D7E8A0AB3FD2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903F-43FB-B405-D7E8A0AB3FD2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903F-43FB-B405-D7E8A0AB3FD2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903F-43FB-B405-D7E8A0AB3FD2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903F-43FB-B405-D7E8A0AB3FD2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Placements!$A$2:$A$6</c:f>
              <c:strCache>
                <c:ptCount val="5"/>
                <c:pt idx="0">
                  <c:v>2019-20</c:v>
                </c:pt>
                <c:pt idx="1">
                  <c:v>2020-21</c:v>
                </c:pt>
                <c:pt idx="2">
                  <c:v>2021-22</c:v>
                </c:pt>
                <c:pt idx="3">
                  <c:v>2022-23</c:v>
                </c:pt>
                <c:pt idx="4">
                  <c:v>2023-24</c:v>
                </c:pt>
              </c:strCache>
            </c:strRef>
          </c:cat>
          <c:val>
            <c:numRef>
              <c:f>Placements!$B$2:$B$6</c:f>
              <c:numCache>
                <c:formatCode>General</c:formatCode>
                <c:ptCount val="5"/>
                <c:pt idx="0">
                  <c:v>15</c:v>
                </c:pt>
                <c:pt idx="1">
                  <c:v>18</c:v>
                </c:pt>
                <c:pt idx="2">
                  <c:v>22</c:v>
                </c:pt>
                <c:pt idx="3">
                  <c:v>19</c:v>
                </c:pt>
                <c:pt idx="4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903F-43FB-B405-D7E8A0AB3FD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1780491312"/>
        <c:axId val="1780492272"/>
      </c:barChart>
      <c:catAx>
        <c:axId val="178049131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 dirty="0"/>
                  <a:t>Year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ysClr val="windowText" lastClr="000000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1780492272"/>
        <c:crosses val="autoZero"/>
        <c:auto val="1"/>
        <c:lblAlgn val="ctr"/>
        <c:lblOffset val="100"/>
        <c:noMultiLvlLbl val="0"/>
      </c:catAx>
      <c:valAx>
        <c:axId val="1780492272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/>
                  <a:t>Count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ysClr val="windowText" lastClr="000000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17804913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12700" cap="flat" cmpd="sng" algn="ctr">
      <a:solidFill>
        <a:schemeClr val="accent1"/>
      </a:solidFill>
      <a:round/>
    </a:ln>
    <a:effectLst/>
  </c:spPr>
  <c:txPr>
    <a:bodyPr/>
    <a:lstStyle/>
    <a:p>
      <a:pPr>
        <a:defRPr sz="1400">
          <a:solidFill>
            <a:sysClr val="windowText" lastClr="000000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80" b="1" i="0" u="none" strike="noStrike" kern="1200" spc="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en-US" b="1"/>
              <a:t>Median Salary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80" b="1" i="0" u="none" strike="noStrike" kern="1200" spc="0" baseline="0">
              <a:solidFill>
                <a:sysClr val="windowText" lastClr="0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1"/>
        <c:ser>
          <c:idx val="0"/>
          <c:order val="0"/>
          <c:tx>
            <c:strRef>
              <c:f>Placements!$E$1</c:f>
              <c:strCache>
                <c:ptCount val="1"/>
                <c:pt idx="0">
                  <c:v>Median Salary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4B5F-48FC-8543-9CC312A144D6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4B5F-48FC-8543-9CC312A144D6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4B5F-48FC-8543-9CC312A144D6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4B5F-48FC-8543-9CC312A144D6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4B5F-48FC-8543-9CC312A144D6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Placements!$D$2:$D$6</c:f>
              <c:strCache>
                <c:ptCount val="5"/>
                <c:pt idx="0">
                  <c:v>2019-20</c:v>
                </c:pt>
                <c:pt idx="1">
                  <c:v>2020-21</c:v>
                </c:pt>
                <c:pt idx="2">
                  <c:v>2021-22</c:v>
                </c:pt>
                <c:pt idx="3">
                  <c:v>2022-23</c:v>
                </c:pt>
                <c:pt idx="4">
                  <c:v>2023-24</c:v>
                </c:pt>
              </c:strCache>
            </c:strRef>
          </c:cat>
          <c:val>
            <c:numRef>
              <c:f>Placements!$E$2:$E$6</c:f>
              <c:numCache>
                <c:formatCode>General</c:formatCode>
                <c:ptCount val="5"/>
                <c:pt idx="0">
                  <c:v>6.5</c:v>
                </c:pt>
                <c:pt idx="1">
                  <c:v>8</c:v>
                </c:pt>
                <c:pt idx="2">
                  <c:v>8.5</c:v>
                </c:pt>
                <c:pt idx="3">
                  <c:v>9.25</c:v>
                </c:pt>
                <c:pt idx="4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4B5F-48FC-8543-9CC312A144D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1780491312"/>
        <c:axId val="1780492272"/>
      </c:barChart>
      <c:catAx>
        <c:axId val="178049131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/>
                  <a:t>Year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ysClr val="windowText" lastClr="000000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1780492272"/>
        <c:crosses val="autoZero"/>
        <c:auto val="1"/>
        <c:lblAlgn val="ctr"/>
        <c:lblOffset val="100"/>
        <c:noMultiLvlLbl val="0"/>
      </c:catAx>
      <c:valAx>
        <c:axId val="1780492272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/>
                  <a:t>Count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ysClr val="windowText" lastClr="000000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17804913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12700" cap="flat" cmpd="sng" algn="ctr">
      <a:solidFill>
        <a:schemeClr val="accent1"/>
      </a:solidFill>
      <a:round/>
    </a:ln>
    <a:effectLst/>
  </c:spPr>
  <c:txPr>
    <a:bodyPr/>
    <a:lstStyle/>
    <a:p>
      <a:pPr>
        <a:defRPr sz="1400">
          <a:solidFill>
            <a:sysClr val="windowText" lastClr="000000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5865B0-1D4C-6F8F-89CA-D7E220E95E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430FD0C-935B-6FD2-D372-09B1626BD8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9CE2A4-AD82-F09E-6334-01D5D11C15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593FE-BA26-4CCC-86F1-A68F6B269037}" type="datetimeFigureOut">
              <a:rPr lang="en-IN" smtClean="0"/>
              <a:t>13-11-2024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BE3F04-4C88-20C0-F9F4-9E7B215F25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DDF90B-4FF3-A7BB-862A-4E297C2DD5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B2AE0-5167-4687-B407-E8B9358937A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810946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45C2B4-8CD3-9BF3-C92F-559F9D413F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26E0554-8C06-FCF9-0AB1-E94673DCD2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FD629A-FF1A-79A6-6BB5-15445361DC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593FE-BA26-4CCC-86F1-A68F6B269037}" type="datetimeFigureOut">
              <a:rPr lang="en-IN" smtClean="0"/>
              <a:t>13-11-2024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192D52-E23D-E896-A089-DCEF7934F8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A08845-57B1-825F-4C59-CA33995CE5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B2AE0-5167-4687-B407-E8B9358937A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785407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3FE5B3F-1C03-343E-A488-567DA093E1F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AE95CBD-4793-9405-3FFC-10E252779B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81A4B5-0654-6636-8B71-24D21E7F2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593FE-BA26-4CCC-86F1-A68F6B269037}" type="datetimeFigureOut">
              <a:rPr lang="en-IN" smtClean="0"/>
              <a:t>13-11-2024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51CE16-4560-A041-32B6-03B52138B1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9D1C0E-0AAE-AB2A-EAC7-F199EBFDF3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B2AE0-5167-4687-B407-E8B9358937A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910444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B1A38601-39A3-92F7-AD3D-1F56D3020D1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-319314" y="-231775"/>
            <a:ext cx="7340599" cy="7459663"/>
          </a:xfrm>
          <a:custGeom>
            <a:avLst/>
            <a:gdLst>
              <a:gd name="connsiteX0" fmla="*/ 267646 w 7340599"/>
              <a:gd name="connsiteY0" fmla="*/ 0 h 7459663"/>
              <a:gd name="connsiteX1" fmla="*/ 2876652 w 7340599"/>
              <a:gd name="connsiteY1" fmla="*/ 0 h 7459663"/>
              <a:gd name="connsiteX2" fmla="*/ 7340599 w 7340599"/>
              <a:gd name="connsiteY2" fmla="*/ 7244238 h 7459663"/>
              <a:gd name="connsiteX3" fmla="*/ 6991000 w 7340599"/>
              <a:gd name="connsiteY3" fmla="*/ 7459663 h 7459663"/>
              <a:gd name="connsiteX4" fmla="*/ 2640057 w 7340599"/>
              <a:gd name="connsiteY4" fmla="*/ 7459663 h 7459663"/>
              <a:gd name="connsiteX5" fmla="*/ 0 w 7340599"/>
              <a:gd name="connsiteY5" fmla="*/ 3175293 h 7459663"/>
              <a:gd name="connsiteX6" fmla="*/ 0 w 7340599"/>
              <a:gd name="connsiteY6" fmla="*/ 164926 h 74596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340599" h="7459663">
                <a:moveTo>
                  <a:pt x="267646" y="0"/>
                </a:moveTo>
                <a:lnTo>
                  <a:pt x="2876652" y="0"/>
                </a:lnTo>
                <a:lnTo>
                  <a:pt x="7340599" y="7244238"/>
                </a:lnTo>
                <a:lnTo>
                  <a:pt x="6991000" y="7459663"/>
                </a:lnTo>
                <a:lnTo>
                  <a:pt x="2640057" y="7459663"/>
                </a:lnTo>
                <a:lnTo>
                  <a:pt x="0" y="3175293"/>
                </a:lnTo>
                <a:lnTo>
                  <a:pt x="0" y="164926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885133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66D537-9066-FD5E-6880-3C9FF4B7A8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0B9171-4D67-4DA4-D13D-CC3FB07D0F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B8FA82-CFDB-AE33-FBFA-1CEDA7492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593FE-BA26-4CCC-86F1-A68F6B269037}" type="datetimeFigureOut">
              <a:rPr lang="en-IN" smtClean="0"/>
              <a:t>13-11-2024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614773-F287-071F-4BCF-D3FEDA338B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4BA61D-AA07-19AE-6A3E-09D1644996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B2AE0-5167-4687-B407-E8B9358937A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493362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B4237C-C2D5-FD48-7687-089E2E56EA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A7750C-EB51-4CA2-DA7E-E43FC1BE85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A5109A-A375-3CA3-1931-50E63BCEC6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593FE-BA26-4CCC-86F1-A68F6B269037}" type="datetimeFigureOut">
              <a:rPr lang="en-IN" smtClean="0"/>
              <a:t>13-11-2024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5B0250-F9D1-64D3-F907-0AB6AB7978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97C9BD-A339-ADC8-4D03-7DC1A1AFE4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B2AE0-5167-4687-B407-E8B9358937A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253805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CA24F3-7C56-7F40-C4AD-06A75FC50D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F52755-7703-9762-BCD1-2184384D707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AA6B126-8024-7A82-EE74-A00B588829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1F181B-643D-0697-8FD7-5A9FFB9948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593FE-BA26-4CCC-86F1-A68F6B269037}" type="datetimeFigureOut">
              <a:rPr lang="en-IN" smtClean="0"/>
              <a:t>13-11-2024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2AA228-325F-8CF0-FF04-A66B05C613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45ECA0-A6E5-B77D-E413-4016831F9F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B2AE0-5167-4687-B407-E8B9358937A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698896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C884DE-9F03-573D-FF89-627A800D1E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BC2743-BEDC-6C81-A97E-4BA979FBAC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AF2ABC3-D97A-EB47-7038-9DEC29CA90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FACB976-7043-5773-F1B7-99B4D85D4EC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6E0328E-4E1A-2EA6-E03B-CF98EC25B09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1AD9101-045D-6A0A-628B-32E3D0C045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593FE-BA26-4CCC-86F1-A68F6B269037}" type="datetimeFigureOut">
              <a:rPr lang="en-IN" smtClean="0"/>
              <a:t>13-11-2024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10FC94E-4D84-0919-EC8D-50E38F3C64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797E838-3B87-EA19-FC1A-F9F6E5B913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B2AE0-5167-4687-B407-E8B9358937A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266172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7BBE16-7317-8256-3E3D-584F887A13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912054B-C1C4-EEF2-865B-73BADC6851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593FE-BA26-4CCC-86F1-A68F6B269037}" type="datetimeFigureOut">
              <a:rPr lang="en-IN" smtClean="0"/>
              <a:t>13-11-2024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7DE6CEA-1DFE-B6A8-BE46-6ECD52A3C8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0821056-24B4-BE7C-72FC-EA3BC4414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B2AE0-5167-4687-B407-E8B9358937A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325316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4F7A9CA-DA14-2CF8-34FD-2948895C21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593FE-BA26-4CCC-86F1-A68F6B269037}" type="datetimeFigureOut">
              <a:rPr lang="en-IN" smtClean="0"/>
              <a:t>13-11-2024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B5A69EC-D307-A124-FE70-9C5BAAFBAF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E71BBEC-565B-118A-A7CE-DE59F17357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B2AE0-5167-4687-B407-E8B9358937A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991808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9C12D3-672F-D1D7-9881-18FB3E7170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1D9FC2-5E54-0EF6-8B1E-6427772DCB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09A7033-6AD7-D6E2-1B0C-1D06238063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2FECF0-A586-9529-0D13-CEC926F56B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593FE-BA26-4CCC-86F1-A68F6B269037}" type="datetimeFigureOut">
              <a:rPr lang="en-IN" smtClean="0"/>
              <a:t>13-11-2024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515A2AD-A899-78BC-E6FE-0469333258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22FF728-E395-2615-5E4D-5E0DABE510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B2AE0-5167-4687-B407-E8B9358937A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503457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C2AFD9-206F-87B9-0510-B11EDF992D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7A40C65-0863-3756-1219-A84141ED117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BDC1D9A-8C5D-55AE-F704-7AFFB3415A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30DE7F-4A1D-9D4B-4058-D833279D7B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593FE-BA26-4CCC-86F1-A68F6B269037}" type="datetimeFigureOut">
              <a:rPr lang="en-IN" smtClean="0"/>
              <a:t>13-11-2024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BDDFD86-5423-6C30-D287-53DBD6BDE1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FEF18B-1CCE-2DF4-AF8F-50DEC51A68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B2AE0-5167-4687-B407-E8B9358937A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654914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A042BBE-519C-5EDB-1068-A6601CD24E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67E32D-DB6F-9E52-F9D9-E2282E690F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FFB267-CBD8-CA4A-D79A-DB72DCE214D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9593FE-BA26-4CCC-86F1-A68F6B269037}" type="datetimeFigureOut">
              <a:rPr lang="en-IN" smtClean="0"/>
              <a:t>13-11-2024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200A57-B9A6-8839-5D18-ED60A73861E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554811-DDBA-6A8F-FB58-F37DEAA9B74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AB2AE0-5167-4687-B407-E8B9358937A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32564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Relationship Id="rId5" Type="http://schemas.openxmlformats.org/officeDocument/2006/relationships/chart" Target="../charts/chart9.xml"/><Relationship Id="rId4" Type="http://schemas.openxmlformats.org/officeDocument/2006/relationships/image" Target="../media/image2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2.png"/><Relationship Id="rId4" Type="http://schemas.openxmlformats.org/officeDocument/2006/relationships/chart" Target="../charts/char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2.png"/><Relationship Id="rId4" Type="http://schemas.openxmlformats.org/officeDocument/2006/relationships/chart" Target="../charts/char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29BCD7B-A86D-1A86-3FFC-FAA029DD551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07" r="12749" b="11967"/>
          <a:stretch/>
        </p:blipFill>
        <p:spPr>
          <a:xfrm>
            <a:off x="0" y="1"/>
            <a:ext cx="12192000" cy="6857999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86F9C5A3-E52C-FA0E-393D-C0402ECADFED}"/>
              </a:ext>
            </a:extLst>
          </p:cNvPr>
          <p:cNvSpPr txBox="1">
            <a:spLocks/>
          </p:cNvSpPr>
          <p:nvPr/>
        </p:nvSpPr>
        <p:spPr>
          <a:xfrm>
            <a:off x="441157" y="1952322"/>
            <a:ext cx="11309685" cy="3631286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Pondicherry University</a:t>
            </a:r>
            <a:br>
              <a:rPr lang="en-US" sz="4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Department of Statistics</a:t>
            </a:r>
            <a:endParaRPr lang="en-US" sz="3600" b="1" i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60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Ramanujan School of Mathematical Sciences</a:t>
            </a:r>
            <a:br>
              <a:rPr lang="en-US" sz="3600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000" i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4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Heartily Welcomes</a:t>
            </a:r>
            <a:br>
              <a:rPr lang="en-US" sz="4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b="1" dirty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Honorable NAAC Peer Team Members </a:t>
            </a:r>
            <a:endParaRPr lang="en-IN" sz="4000" b="1" dirty="0">
              <a:solidFill>
                <a:srgbClr val="FF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46AB2606-615E-55C5-F991-C02C6225E3E1}"/>
              </a:ext>
            </a:extLst>
          </p:cNvPr>
          <p:cNvSpPr txBox="1">
            <a:spLocks/>
          </p:cNvSpPr>
          <p:nvPr/>
        </p:nvSpPr>
        <p:spPr>
          <a:xfrm>
            <a:off x="1345531" y="5611209"/>
            <a:ext cx="9144000" cy="57975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dirty="0">
                <a:solidFill>
                  <a:srgbClr val="002060"/>
                </a:solidFill>
                <a:latin typeface="Arial Black" panose="020B0A04020102020204" pitchFamily="34" charset="0"/>
              </a:rPr>
              <a:t>Date Month Year of NAAC Visit</a:t>
            </a:r>
            <a:endParaRPr lang="en-IN" dirty="0">
              <a:solidFill>
                <a:srgbClr val="002060"/>
              </a:solidFill>
              <a:latin typeface="Arial Black" panose="020B0A04020102020204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7272783-4783-AE39-A19B-F4F9ACECC9B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1559" y="182880"/>
            <a:ext cx="1923344" cy="18037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61562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102D6FE6-7A32-6A2E-B807-39F5F93D0D3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07" r="12749" b="11967"/>
          <a:stretch/>
        </p:blipFill>
        <p:spPr>
          <a:xfrm>
            <a:off x="0" y="1"/>
            <a:ext cx="12192000" cy="6857999"/>
          </a:xfrm>
          <a:prstGeom prst="rect">
            <a:avLst/>
          </a:prstGeom>
        </p:spPr>
      </p:pic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C0279949-DA5F-229D-3178-E8AACEEC2C8F}"/>
              </a:ext>
            </a:extLst>
          </p:cNvPr>
          <p:cNvSpPr/>
          <p:nvPr/>
        </p:nvSpPr>
        <p:spPr>
          <a:xfrm>
            <a:off x="-819508" y="-339821"/>
            <a:ext cx="14665264" cy="7332631"/>
          </a:xfrm>
          <a:custGeom>
            <a:avLst/>
            <a:gdLst>
              <a:gd name="connsiteX0" fmla="*/ 0 w 14665264"/>
              <a:gd name="connsiteY0" fmla="*/ 0 h 7332631"/>
              <a:gd name="connsiteX1" fmla="*/ 14665264 w 14665264"/>
              <a:gd name="connsiteY1" fmla="*/ 0 h 7332631"/>
              <a:gd name="connsiteX2" fmla="*/ 14665264 w 14665264"/>
              <a:gd name="connsiteY2" fmla="*/ 7332632 h 7332631"/>
              <a:gd name="connsiteX3" fmla="*/ 0 w 14665264"/>
              <a:gd name="connsiteY3" fmla="*/ 7332632 h 73326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665264" h="7332631">
                <a:moveTo>
                  <a:pt x="0" y="0"/>
                </a:moveTo>
                <a:lnTo>
                  <a:pt x="14665264" y="0"/>
                </a:lnTo>
                <a:lnTo>
                  <a:pt x="14665264" y="7332632"/>
                </a:lnTo>
                <a:lnTo>
                  <a:pt x="0" y="7332632"/>
                </a:lnTo>
                <a:close/>
              </a:path>
            </a:pathLst>
          </a:custGeom>
          <a:noFill/>
          <a:ln w="25457" cap="flat">
            <a:noFill/>
            <a:prstDash val="solid"/>
            <a:miter/>
          </a:ln>
        </p:spPr>
        <p:txBody>
          <a:bodyPr rtlCol="0" anchor="ctr"/>
          <a:lstStyle/>
          <a:p>
            <a:endParaRPr lang="en-IN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86F9C5A3-E52C-FA0E-393D-C0402ECADFED}"/>
              </a:ext>
            </a:extLst>
          </p:cNvPr>
          <p:cNvSpPr txBox="1">
            <a:spLocks/>
          </p:cNvSpPr>
          <p:nvPr/>
        </p:nvSpPr>
        <p:spPr>
          <a:xfrm>
            <a:off x="2661665" y="258995"/>
            <a:ext cx="7868631" cy="986875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Year-Wise Pass Percentage of Students </a:t>
            </a:r>
          </a:p>
          <a:p>
            <a:pPr algn="ctr"/>
            <a:r>
              <a:rPr lang="en-US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28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Programme</a:t>
            </a:r>
            <a:r>
              <a:rPr lang="en-US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Wise)</a:t>
            </a:r>
            <a:endParaRPr lang="en-IN" sz="2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EA2EA85E-E2A1-4D88-834D-99E2AA06433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8950639"/>
              </p:ext>
            </p:extLst>
          </p:nvPr>
        </p:nvGraphicFramePr>
        <p:xfrm>
          <a:off x="979841" y="1626196"/>
          <a:ext cx="10687050" cy="391682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3250">
                  <a:extLst>
                    <a:ext uri="{9D8B030D-6E8A-4147-A177-3AD203B41FA5}">
                      <a16:colId xmlns:a16="http://schemas.microsoft.com/office/drawing/2014/main" val="4090457252"/>
                    </a:ext>
                  </a:extLst>
                </a:gridCol>
                <a:gridCol w="1360170">
                  <a:extLst>
                    <a:ext uri="{9D8B030D-6E8A-4147-A177-3AD203B41FA5}">
                      <a16:colId xmlns:a16="http://schemas.microsoft.com/office/drawing/2014/main" val="1417013163"/>
                    </a:ext>
                  </a:extLst>
                </a:gridCol>
                <a:gridCol w="1531620">
                  <a:extLst>
                    <a:ext uri="{9D8B030D-6E8A-4147-A177-3AD203B41FA5}">
                      <a16:colId xmlns:a16="http://schemas.microsoft.com/office/drawing/2014/main" val="448502234"/>
                    </a:ext>
                  </a:extLst>
                </a:gridCol>
                <a:gridCol w="1286010">
                  <a:extLst>
                    <a:ext uri="{9D8B030D-6E8A-4147-A177-3AD203B41FA5}">
                      <a16:colId xmlns:a16="http://schemas.microsoft.com/office/drawing/2014/main" val="2013765285"/>
                    </a:ext>
                  </a:extLst>
                </a:gridCol>
                <a:gridCol w="1584825">
                  <a:extLst>
                    <a:ext uri="{9D8B030D-6E8A-4147-A177-3AD203B41FA5}">
                      <a16:colId xmlns:a16="http://schemas.microsoft.com/office/drawing/2014/main" val="3884084374"/>
                    </a:ext>
                  </a:extLst>
                </a:gridCol>
                <a:gridCol w="1781175">
                  <a:extLst>
                    <a:ext uri="{9D8B030D-6E8A-4147-A177-3AD203B41FA5}">
                      <a16:colId xmlns:a16="http://schemas.microsoft.com/office/drawing/2014/main" val="4009752564"/>
                    </a:ext>
                  </a:extLst>
                </a:gridCol>
              </a:tblGrid>
              <a:tr h="429232">
                <a:tc gridSpan="6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STUDENTS PROFILE</a:t>
                      </a:r>
                      <a:endParaRPr lang="en-IN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611163"/>
                  </a:ext>
                </a:extLst>
              </a:tr>
              <a:tr h="32543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Batch</a:t>
                      </a:r>
                      <a:endParaRPr lang="en-IN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2019-20</a:t>
                      </a:r>
                      <a:endParaRPr lang="en-IN" sz="2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2020-21</a:t>
                      </a:r>
                      <a:endParaRPr lang="en-IN" sz="2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2021-22</a:t>
                      </a:r>
                      <a:endParaRPr lang="en-IN" sz="2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2022-23</a:t>
                      </a:r>
                      <a:endParaRPr lang="en-IN" sz="2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2023-24</a:t>
                      </a:r>
                      <a:endParaRPr lang="en-IN" sz="2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287716401"/>
                  </a:ext>
                </a:extLst>
              </a:tr>
              <a:tr h="67635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Number of sanctioned strength</a:t>
                      </a:r>
                      <a:endParaRPr lang="en-IN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75 </a:t>
                      </a:r>
                      <a:endParaRPr lang="en-IN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75 </a:t>
                      </a:r>
                      <a:endParaRPr lang="en-IN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75 </a:t>
                      </a:r>
                      <a:endParaRPr lang="en-IN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75 </a:t>
                      </a:r>
                      <a:endParaRPr lang="en-IN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75 </a:t>
                      </a:r>
                      <a:endParaRPr lang="en-IN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07034618"/>
                  </a:ext>
                </a:extLst>
              </a:tr>
              <a:tr h="67635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Number of Applications Received</a:t>
                      </a:r>
                      <a:endParaRPr lang="en-IN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875</a:t>
                      </a:r>
                      <a:endParaRPr lang="en-IN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923</a:t>
                      </a:r>
                      <a:endParaRPr lang="en-IN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756</a:t>
                      </a:r>
                      <a:endParaRPr lang="en-IN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853</a:t>
                      </a:r>
                      <a:endParaRPr lang="en-IN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765</a:t>
                      </a:r>
                      <a:endParaRPr lang="en-IN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600407399"/>
                  </a:ext>
                </a:extLst>
              </a:tr>
              <a:tr h="53077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Number of seats filled</a:t>
                      </a:r>
                      <a:endParaRPr lang="en-IN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68 </a:t>
                      </a:r>
                      <a:endParaRPr lang="en-IN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65 </a:t>
                      </a:r>
                      <a:endParaRPr lang="en-IN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62</a:t>
                      </a:r>
                      <a:endParaRPr lang="en-IN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64</a:t>
                      </a:r>
                      <a:endParaRPr lang="en-IN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</a:t>
                      </a:r>
                      <a:endParaRPr lang="en-IN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754254723"/>
                  </a:ext>
                </a:extLst>
              </a:tr>
              <a:tr h="65008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Number of Students Passed out</a:t>
                      </a:r>
                      <a:endParaRPr lang="en-IN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</a:t>
                      </a:r>
                      <a:endParaRPr lang="en-IN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55</a:t>
                      </a:r>
                      <a:endParaRPr lang="en-IN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54</a:t>
                      </a:r>
                      <a:endParaRPr lang="en-IN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</a:t>
                      </a:r>
                      <a:endParaRPr lang="en-IN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</a:t>
                      </a:r>
                      <a:endParaRPr lang="en-IN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110747915"/>
                  </a:ext>
                </a:extLst>
              </a:tr>
              <a:tr h="35091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 percentage</a:t>
                      </a:r>
                      <a:endParaRPr lang="en-IN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88.2</a:t>
                      </a:r>
                      <a:endParaRPr lang="en-IN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84.61</a:t>
                      </a:r>
                      <a:endParaRPr lang="en-IN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87.09</a:t>
                      </a:r>
                      <a:endParaRPr lang="en-IN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78.12</a:t>
                      </a:r>
                      <a:endParaRPr lang="en-IN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Currently Pursuing</a:t>
                      </a:r>
                      <a:endParaRPr lang="en-IN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679575713"/>
                  </a:ext>
                </a:extLst>
              </a:tr>
            </a:tbl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C4311448-FA6D-0756-BED7-782302C4BB71}"/>
              </a:ext>
            </a:extLst>
          </p:cNvPr>
          <p:cNvSpPr txBox="1">
            <a:spLocks/>
          </p:cNvSpPr>
          <p:nvPr/>
        </p:nvSpPr>
        <p:spPr>
          <a:xfrm>
            <a:off x="1094141" y="5802343"/>
            <a:ext cx="10458450" cy="679965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600" b="1" dirty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Overall Student  Teacher Ratio = </a:t>
            </a:r>
            <a:r>
              <a:rPr lang="en-US" sz="2800" b="1" dirty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(No. of Students in the department/No. of Faculty)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3558F0B-623D-B3B0-EF08-B836F951CC4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61" y="203648"/>
            <a:ext cx="1387856" cy="1301546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4A12D7C-AAF7-507C-7812-BEB17997A606}"/>
              </a:ext>
            </a:extLst>
          </p:cNvPr>
          <p:cNvSpPr txBox="1"/>
          <p:nvPr/>
        </p:nvSpPr>
        <p:spPr>
          <a:xfrm>
            <a:off x="2665475" y="1185582"/>
            <a:ext cx="733234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000" b="1" dirty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M.Sc., Statistics</a:t>
            </a:r>
            <a:endParaRPr lang="en-IN" sz="2000" dirty="0">
              <a:solidFill>
                <a:srgbClr val="FF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03129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B358610-6EFF-8E29-E373-BB38E0A835D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07" r="12749" b="11967"/>
          <a:stretch/>
        </p:blipFill>
        <p:spPr>
          <a:xfrm>
            <a:off x="0" y="1"/>
            <a:ext cx="12192000" cy="6857999"/>
          </a:xfrm>
          <a:prstGeom prst="rect">
            <a:avLst/>
          </a:prstGeom>
        </p:spPr>
      </p:pic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C0279949-DA5F-229D-3178-E8AACEEC2C8F}"/>
              </a:ext>
            </a:extLst>
          </p:cNvPr>
          <p:cNvSpPr/>
          <p:nvPr/>
        </p:nvSpPr>
        <p:spPr>
          <a:xfrm>
            <a:off x="-819508" y="-339821"/>
            <a:ext cx="14665264" cy="7332631"/>
          </a:xfrm>
          <a:custGeom>
            <a:avLst/>
            <a:gdLst>
              <a:gd name="connsiteX0" fmla="*/ 0 w 14665264"/>
              <a:gd name="connsiteY0" fmla="*/ 0 h 7332631"/>
              <a:gd name="connsiteX1" fmla="*/ 14665264 w 14665264"/>
              <a:gd name="connsiteY1" fmla="*/ 0 h 7332631"/>
              <a:gd name="connsiteX2" fmla="*/ 14665264 w 14665264"/>
              <a:gd name="connsiteY2" fmla="*/ 7332632 h 7332631"/>
              <a:gd name="connsiteX3" fmla="*/ 0 w 14665264"/>
              <a:gd name="connsiteY3" fmla="*/ 7332632 h 73326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665264" h="7332631">
                <a:moveTo>
                  <a:pt x="0" y="0"/>
                </a:moveTo>
                <a:lnTo>
                  <a:pt x="14665264" y="0"/>
                </a:lnTo>
                <a:lnTo>
                  <a:pt x="14665264" y="7332632"/>
                </a:lnTo>
                <a:lnTo>
                  <a:pt x="0" y="7332632"/>
                </a:lnTo>
                <a:close/>
              </a:path>
            </a:pathLst>
          </a:custGeom>
          <a:noFill/>
          <a:ln w="25457" cap="flat">
            <a:noFill/>
            <a:prstDash val="solid"/>
            <a:miter/>
          </a:ln>
        </p:spPr>
        <p:txBody>
          <a:bodyPr rtlCol="0" anchor="ctr"/>
          <a:lstStyle/>
          <a:p>
            <a:endParaRPr lang="en-IN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86F9C5A3-E52C-FA0E-393D-C0402ECADFED}"/>
              </a:ext>
            </a:extLst>
          </p:cNvPr>
          <p:cNvSpPr txBox="1">
            <a:spLocks/>
          </p:cNvSpPr>
          <p:nvPr/>
        </p:nvSpPr>
        <p:spPr>
          <a:xfrm>
            <a:off x="2508257" y="243648"/>
            <a:ext cx="7674468" cy="50231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New Courses Introduced</a:t>
            </a:r>
            <a:endParaRPr lang="en-IN" sz="2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957E4CEC-BB70-6A81-E73D-6AD4402EBA1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8651568"/>
              </p:ext>
            </p:extLst>
          </p:nvPr>
        </p:nvGraphicFramePr>
        <p:xfrm>
          <a:off x="1770959" y="1170279"/>
          <a:ext cx="9149064" cy="3190481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868930">
                  <a:extLst>
                    <a:ext uri="{9D8B030D-6E8A-4147-A177-3AD203B41FA5}">
                      <a16:colId xmlns:a16="http://schemas.microsoft.com/office/drawing/2014/main" val="3542355964"/>
                    </a:ext>
                  </a:extLst>
                </a:gridCol>
                <a:gridCol w="2648292">
                  <a:extLst>
                    <a:ext uri="{9D8B030D-6E8A-4147-A177-3AD203B41FA5}">
                      <a16:colId xmlns:a16="http://schemas.microsoft.com/office/drawing/2014/main" val="699427910"/>
                    </a:ext>
                  </a:extLst>
                </a:gridCol>
                <a:gridCol w="1620926">
                  <a:extLst>
                    <a:ext uri="{9D8B030D-6E8A-4147-A177-3AD203B41FA5}">
                      <a16:colId xmlns:a16="http://schemas.microsoft.com/office/drawing/2014/main" val="4043395870"/>
                    </a:ext>
                  </a:extLst>
                </a:gridCol>
                <a:gridCol w="2010916">
                  <a:extLst>
                    <a:ext uri="{9D8B030D-6E8A-4147-A177-3AD203B41FA5}">
                      <a16:colId xmlns:a16="http://schemas.microsoft.com/office/drawing/2014/main" val="2913583861"/>
                    </a:ext>
                  </a:extLst>
                </a:gridCol>
              </a:tblGrid>
              <a:tr h="445841"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Name of the </a:t>
                      </a:r>
                      <a:r>
                        <a:rPr lang="en-U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Programme</a:t>
                      </a:r>
                      <a:endParaRPr lang="en-IN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Name of the Course</a:t>
                      </a:r>
                      <a:endParaRPr lang="en-IN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Course Code</a:t>
                      </a:r>
                      <a:endParaRPr lang="en-IN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Year Introduced</a:t>
                      </a:r>
                      <a:endParaRPr lang="en-IN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30534490"/>
                  </a:ext>
                </a:extLst>
              </a:tr>
              <a:tr h="420912">
                <a:tc>
                  <a:txBody>
                    <a:bodyPr/>
                    <a:lstStyle/>
                    <a:p>
                      <a:r>
                        <a:rPr lang="en-U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M.Sc</a:t>
                      </a:r>
                      <a:r>
                        <a:rPr lang="en-U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Statistics</a:t>
                      </a:r>
                      <a:endParaRPr lang="en-IN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Econometrics</a:t>
                      </a:r>
                      <a:endParaRPr lang="en-IN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STAT 417</a:t>
                      </a:r>
                      <a:endParaRPr lang="en-IN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2022</a:t>
                      </a:r>
                      <a:endParaRPr lang="en-IN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0261575"/>
                  </a:ext>
                </a:extLst>
              </a:tr>
              <a:tr h="420912"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Five Year Integrated </a:t>
                      </a:r>
                      <a:r>
                        <a:rPr lang="en-U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M.Sc</a:t>
                      </a:r>
                      <a:r>
                        <a:rPr lang="en-U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Statistics</a:t>
                      </a:r>
                      <a:endParaRPr lang="en-IN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Statistical Quality Control </a:t>
                      </a:r>
                      <a:endParaRPr lang="en-IN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STAT 416</a:t>
                      </a:r>
                      <a:endParaRPr lang="en-IN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2022</a:t>
                      </a:r>
                      <a:endParaRPr lang="en-IN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3128849"/>
                  </a:ext>
                </a:extLst>
              </a:tr>
              <a:tr h="420912">
                <a:tc>
                  <a:txBody>
                    <a:bodyPr/>
                    <a:lstStyle/>
                    <a:p>
                      <a:endParaRPr lang="en-IN" sz="18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18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7093508"/>
                  </a:ext>
                </a:extLst>
              </a:tr>
              <a:tr h="420912">
                <a:tc>
                  <a:txBody>
                    <a:bodyPr/>
                    <a:lstStyle/>
                    <a:p>
                      <a:endParaRPr lang="en-IN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1660966"/>
                  </a:ext>
                </a:extLst>
              </a:tr>
              <a:tr h="420912">
                <a:tc>
                  <a:txBody>
                    <a:bodyPr/>
                    <a:lstStyle/>
                    <a:p>
                      <a:endParaRPr lang="en-IN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2172505"/>
                  </a:ext>
                </a:extLst>
              </a:tr>
              <a:tr h="420912">
                <a:tc>
                  <a:txBody>
                    <a:bodyPr/>
                    <a:lstStyle/>
                    <a:p>
                      <a:endParaRPr lang="en-IN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18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5941146"/>
                  </a:ext>
                </a:extLst>
              </a:tr>
            </a:tbl>
          </a:graphicData>
        </a:graphic>
      </p:graphicFrame>
      <p:pic>
        <p:nvPicPr>
          <p:cNvPr id="7" name="Picture 6">
            <a:extLst>
              <a:ext uri="{FF2B5EF4-FFF2-40B4-BE49-F238E27FC236}">
                <a16:creationId xmlns:a16="http://schemas.microsoft.com/office/drawing/2014/main" id="{5E10E69F-5D96-364B-605B-877A18D8172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61" y="203648"/>
            <a:ext cx="1387856" cy="1301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02331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6455C6FE-48A5-A1EA-6C01-E4C5F2B9FAA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07" r="12749" b="11967"/>
          <a:stretch/>
        </p:blipFill>
        <p:spPr>
          <a:xfrm>
            <a:off x="0" y="1"/>
            <a:ext cx="12192000" cy="6857999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86F9C5A3-E52C-FA0E-393D-C0402ECADFED}"/>
              </a:ext>
            </a:extLst>
          </p:cNvPr>
          <p:cNvSpPr txBox="1">
            <a:spLocks/>
          </p:cNvSpPr>
          <p:nvPr/>
        </p:nvSpPr>
        <p:spPr>
          <a:xfrm>
            <a:off x="2508257" y="243648"/>
            <a:ext cx="7674468" cy="889025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Value Added Courses offered &amp; Registration for MOOC/SWAYAM courses</a:t>
            </a:r>
            <a:endParaRPr lang="en-IN" sz="2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81B321BE-A0CB-5DFE-DE25-62F342D5BB8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9142832"/>
              </p:ext>
            </p:extLst>
          </p:nvPr>
        </p:nvGraphicFramePr>
        <p:xfrm>
          <a:off x="1429310" y="1485470"/>
          <a:ext cx="9737205" cy="3867721"/>
        </p:xfrm>
        <a:graphic>
          <a:graphicData uri="http://schemas.openxmlformats.org/drawingml/2006/table">
            <a:tbl>
              <a:tblPr>
                <a:tableStyleId>{BDBED569-4797-4DF1-A0F4-6AAB3CD982D8}</a:tableStyleId>
              </a:tblPr>
              <a:tblGrid>
                <a:gridCol w="3294666">
                  <a:extLst>
                    <a:ext uri="{9D8B030D-6E8A-4147-A177-3AD203B41FA5}">
                      <a16:colId xmlns:a16="http://schemas.microsoft.com/office/drawing/2014/main" val="829944920"/>
                    </a:ext>
                  </a:extLst>
                </a:gridCol>
                <a:gridCol w="2625946">
                  <a:extLst>
                    <a:ext uri="{9D8B030D-6E8A-4147-A177-3AD203B41FA5}">
                      <a16:colId xmlns:a16="http://schemas.microsoft.com/office/drawing/2014/main" val="3311480936"/>
                    </a:ext>
                  </a:extLst>
                </a:gridCol>
                <a:gridCol w="1125406">
                  <a:extLst>
                    <a:ext uri="{9D8B030D-6E8A-4147-A177-3AD203B41FA5}">
                      <a16:colId xmlns:a16="http://schemas.microsoft.com/office/drawing/2014/main" val="398739685"/>
                    </a:ext>
                  </a:extLst>
                </a:gridCol>
                <a:gridCol w="2691187">
                  <a:extLst>
                    <a:ext uri="{9D8B030D-6E8A-4147-A177-3AD203B41FA5}">
                      <a16:colId xmlns:a16="http://schemas.microsoft.com/office/drawing/2014/main" val="1278322560"/>
                    </a:ext>
                  </a:extLst>
                </a:gridCol>
              </a:tblGrid>
              <a:tr h="704867">
                <a:tc>
                  <a:txBody>
                    <a:bodyPr/>
                    <a:lstStyle/>
                    <a:p>
                      <a:pPr algn="ctr" fontAlgn="t"/>
                      <a:r>
                        <a:rPr lang="en-IN" sz="2000" b="1" u="none" strike="noStrike" dirty="0">
                          <a:effectLst/>
                        </a:rPr>
                        <a:t>Name of the programme</a:t>
                      </a:r>
                      <a:endParaRPr lang="en-IN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2000" b="1" u="none" strike="noStrike" dirty="0">
                          <a:effectLst/>
                        </a:rPr>
                        <a:t>Name of the Course</a:t>
                      </a:r>
                      <a:endParaRPr lang="en-IN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2000" b="1" u="none" strike="noStrike" dirty="0">
                          <a:effectLst/>
                        </a:rPr>
                        <a:t>Course Code</a:t>
                      </a:r>
                      <a:endParaRPr lang="en-IN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Type of the Course (Value added/ MOOC/ SWAYAM)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294938538"/>
                  </a:ext>
                </a:extLst>
              </a:tr>
              <a:tr h="27254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M.Sc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Statistics</a:t>
                      </a:r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Machine Learning using Python</a:t>
                      </a:r>
                      <a:endParaRPr lang="en-IN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OSTAT418</a:t>
                      </a:r>
                      <a:endParaRPr lang="en-IN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SWAYAM</a:t>
                      </a:r>
                      <a:endParaRPr lang="en-IN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422398726"/>
                  </a:ext>
                </a:extLst>
              </a:tr>
              <a:tr h="27254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M.Sc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Statistics</a:t>
                      </a:r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Optimization Techniques</a:t>
                      </a:r>
                      <a:endParaRPr lang="en-IN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STAT 418</a:t>
                      </a:r>
                      <a:endParaRPr lang="en-IN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Value Added</a:t>
                      </a:r>
                      <a:endParaRPr lang="en-IN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442770859"/>
                  </a:ext>
                </a:extLst>
              </a:tr>
              <a:tr h="27254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M.Sc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Statistics</a:t>
                      </a:r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Bayesian Inference</a:t>
                      </a:r>
                      <a:endParaRPr lang="en-IN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STAT 536</a:t>
                      </a:r>
                      <a:endParaRPr lang="en-IN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Value Added</a:t>
                      </a:r>
                      <a:endParaRPr lang="en-IN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210818573"/>
                  </a:ext>
                </a:extLst>
              </a:tr>
              <a:tr h="272549">
                <a:tc>
                  <a:txBody>
                    <a:bodyPr/>
                    <a:lstStyle/>
                    <a:p>
                      <a:pPr algn="l" fontAlgn="b"/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IN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IN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IN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964779857"/>
                  </a:ext>
                </a:extLst>
              </a:tr>
              <a:tr h="272549">
                <a:tc>
                  <a:txBody>
                    <a:bodyPr/>
                    <a:lstStyle/>
                    <a:p>
                      <a:pPr algn="l" fontAlgn="b"/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IN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IN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IN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593949890"/>
                  </a:ext>
                </a:extLst>
              </a:tr>
              <a:tr h="272549">
                <a:tc>
                  <a:txBody>
                    <a:bodyPr/>
                    <a:lstStyle/>
                    <a:p>
                      <a:pPr algn="l" fontAlgn="b"/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IN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IN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IN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189755190"/>
                  </a:ext>
                </a:extLst>
              </a:tr>
              <a:tr h="272549">
                <a:tc>
                  <a:txBody>
                    <a:bodyPr/>
                    <a:lstStyle/>
                    <a:p>
                      <a:pPr algn="l" fontAlgn="b"/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IN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IN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IN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551666827"/>
                  </a:ext>
                </a:extLst>
              </a:tr>
              <a:tr h="272549">
                <a:tc>
                  <a:txBody>
                    <a:bodyPr/>
                    <a:lstStyle/>
                    <a:p>
                      <a:pPr algn="l" fontAlgn="b"/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IN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IN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IN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564683370"/>
                  </a:ext>
                </a:extLst>
              </a:tr>
              <a:tr h="272549">
                <a:tc>
                  <a:txBody>
                    <a:bodyPr/>
                    <a:lstStyle/>
                    <a:p>
                      <a:pPr algn="l" fontAlgn="b"/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IN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IN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IN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448025149"/>
                  </a:ext>
                </a:extLst>
              </a:tr>
              <a:tr h="272549">
                <a:tc>
                  <a:txBody>
                    <a:bodyPr/>
                    <a:lstStyle/>
                    <a:p>
                      <a:pPr algn="l" fontAlgn="b"/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IN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IN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IN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616191425"/>
                  </a:ext>
                </a:extLst>
              </a:tr>
            </a:tbl>
          </a:graphicData>
        </a:graphic>
      </p:graphicFrame>
      <p:pic>
        <p:nvPicPr>
          <p:cNvPr id="7" name="Picture 6">
            <a:extLst>
              <a:ext uri="{FF2B5EF4-FFF2-40B4-BE49-F238E27FC236}">
                <a16:creationId xmlns:a16="http://schemas.microsoft.com/office/drawing/2014/main" id="{113F07C3-9074-AE0E-66CF-488AC1ED8BA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61" y="203648"/>
            <a:ext cx="1387856" cy="1301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79474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9F8D9417-99CD-7581-680F-D37F2C22CF5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07" r="12749" b="11967"/>
          <a:stretch/>
        </p:blipFill>
        <p:spPr>
          <a:xfrm>
            <a:off x="0" y="1"/>
            <a:ext cx="12192000" cy="6857999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86F9C5A3-E52C-FA0E-393D-C0402ECADFED}"/>
              </a:ext>
            </a:extLst>
          </p:cNvPr>
          <p:cNvSpPr txBox="1">
            <a:spLocks/>
          </p:cNvSpPr>
          <p:nvPr/>
        </p:nvSpPr>
        <p:spPr>
          <a:xfrm>
            <a:off x="2508257" y="243648"/>
            <a:ext cx="7674468" cy="889025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Infrastructure Development </a:t>
            </a:r>
          </a:p>
          <a:p>
            <a:pPr algn="ctr"/>
            <a:r>
              <a:rPr lang="en-US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(Facilities (Including ICT) &amp; Equipment)</a:t>
            </a:r>
            <a:endParaRPr lang="en-IN" sz="2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81B321BE-A0CB-5DFE-DE25-62F342D5BB8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4575769"/>
              </p:ext>
            </p:extLst>
          </p:nvPr>
        </p:nvGraphicFramePr>
        <p:xfrm>
          <a:off x="2009275" y="1170716"/>
          <a:ext cx="9512165" cy="1549400"/>
        </p:xfrm>
        <a:graphic>
          <a:graphicData uri="http://schemas.openxmlformats.org/drawingml/2006/table">
            <a:tbl>
              <a:tblPr>
                <a:tableStyleId>{BDBED569-4797-4DF1-A0F4-6AAB3CD982D8}</a:tableStyleId>
              </a:tblPr>
              <a:tblGrid>
                <a:gridCol w="4300085">
                  <a:extLst>
                    <a:ext uri="{9D8B030D-6E8A-4147-A177-3AD203B41FA5}">
                      <a16:colId xmlns:a16="http://schemas.microsoft.com/office/drawing/2014/main" val="829944920"/>
                    </a:ext>
                  </a:extLst>
                </a:gridCol>
                <a:gridCol w="1451610">
                  <a:extLst>
                    <a:ext uri="{9D8B030D-6E8A-4147-A177-3AD203B41FA5}">
                      <a16:colId xmlns:a16="http://schemas.microsoft.com/office/drawing/2014/main" val="3311480936"/>
                    </a:ext>
                  </a:extLst>
                </a:gridCol>
                <a:gridCol w="3760470">
                  <a:extLst>
                    <a:ext uri="{9D8B030D-6E8A-4147-A177-3AD203B41FA5}">
                      <a16:colId xmlns:a16="http://schemas.microsoft.com/office/drawing/2014/main" val="1135903153"/>
                    </a:ext>
                  </a:extLst>
                </a:gridCol>
              </a:tblGrid>
              <a:tr h="485703">
                <a:tc>
                  <a:txBody>
                    <a:bodyPr/>
                    <a:lstStyle/>
                    <a:p>
                      <a:pPr algn="ctr" fontAlgn="t"/>
                      <a:r>
                        <a:rPr lang="en-IN" sz="2000" b="1" u="none" strike="noStrike" dirty="0">
                          <a:effectLst/>
                        </a:rPr>
                        <a:t>Name of the Facility/Equipment</a:t>
                      </a:r>
                      <a:endParaRPr lang="en-IN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2000" b="1" u="none" strike="noStrike" dirty="0">
                          <a:effectLst/>
                        </a:rPr>
                        <a:t>Year of Purchase</a:t>
                      </a:r>
                      <a:endParaRPr lang="en-IN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Funding Source (University/Funding Agency)</a:t>
                      </a:r>
                      <a:endParaRPr lang="en-IN" sz="2000" b="1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294938538"/>
                  </a:ext>
                </a:extLst>
              </a:tr>
              <a:tr h="214404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Smart Board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2022</a:t>
                      </a:r>
                      <a:endParaRPr lang="en-IN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University</a:t>
                      </a:r>
                      <a:endParaRPr lang="en-IN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422398726"/>
                  </a:ext>
                </a:extLst>
              </a:tr>
              <a:tr h="214404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LCD Projectors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2021</a:t>
                      </a:r>
                      <a:endParaRPr lang="en-IN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UGC-SAP-DRS- I</a:t>
                      </a:r>
                      <a:endParaRPr lang="en-IN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442770859"/>
                  </a:ext>
                </a:extLst>
              </a:tr>
              <a:tr h="214404">
                <a:tc>
                  <a:txBody>
                    <a:bodyPr/>
                    <a:lstStyle/>
                    <a:p>
                      <a:pPr algn="l" fontAlgn="b"/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IN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IN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210818573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2F7FA9BD-7D65-2EB7-B759-AB53FDD5E14B}"/>
              </a:ext>
            </a:extLst>
          </p:cNvPr>
          <p:cNvSpPr txBox="1"/>
          <p:nvPr/>
        </p:nvSpPr>
        <p:spPr>
          <a:xfrm>
            <a:off x="2661666" y="3842497"/>
            <a:ext cx="694944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Insert Photographs of the ICT facilities and Equipment available in the department</a:t>
            </a:r>
            <a:endParaRPr lang="en-IN" sz="2800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600689E-6BA7-C2BA-9CF7-0781474F9CF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61" y="203648"/>
            <a:ext cx="1387856" cy="1301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55992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1D7F8C29-5BED-FE41-D816-B787E0127FA2}"/>
              </a:ext>
            </a:extLst>
          </p:cNvPr>
          <p:cNvSpPr txBox="1">
            <a:spLocks/>
          </p:cNvSpPr>
          <p:nvPr/>
        </p:nvSpPr>
        <p:spPr>
          <a:xfrm>
            <a:off x="1725930" y="2824568"/>
            <a:ext cx="9427350" cy="120886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Criterion – III</a:t>
            </a:r>
          </a:p>
          <a:p>
            <a:pPr algn="ctr"/>
            <a:r>
              <a:rPr lang="en-US" sz="4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Research, Innovation and Extension</a:t>
            </a:r>
            <a:endParaRPr lang="en-IN" sz="32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43885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EAD3420A-14B4-C8F5-FD23-35A87878078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07" r="12749" b="11967"/>
          <a:stretch/>
        </p:blipFill>
        <p:spPr>
          <a:xfrm>
            <a:off x="0" y="1"/>
            <a:ext cx="12192000" cy="6857999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1C1E46C1-69F8-4DAD-CF16-1A01E83C0E7A}"/>
              </a:ext>
            </a:extLst>
          </p:cNvPr>
          <p:cNvSpPr txBox="1"/>
          <p:nvPr/>
        </p:nvSpPr>
        <p:spPr>
          <a:xfrm>
            <a:off x="2210257" y="449592"/>
            <a:ext cx="878660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Field Projects/Internships/Dissertations</a:t>
            </a:r>
            <a:endParaRPr lang="en-IN" sz="3200" dirty="0">
              <a:solidFill>
                <a:srgbClr val="0070C0"/>
              </a:solidFill>
            </a:endParaRPr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C046AB12-6867-4140-97F5-93EDFB6B0FD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1466561"/>
              </p:ext>
            </p:extLst>
          </p:nvPr>
        </p:nvGraphicFramePr>
        <p:xfrm>
          <a:off x="2068830" y="1337310"/>
          <a:ext cx="8206740" cy="4526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4" name="Picture 3">
            <a:extLst>
              <a:ext uri="{FF2B5EF4-FFF2-40B4-BE49-F238E27FC236}">
                <a16:creationId xmlns:a16="http://schemas.microsoft.com/office/drawing/2014/main" id="{D5608D1C-DA96-C616-3318-A22D31F727D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61" y="203648"/>
            <a:ext cx="1387856" cy="1301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15568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52D267C9-E29B-118B-110B-FA0EBE37275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07" r="12749" b="11967"/>
          <a:stretch/>
        </p:blipFill>
        <p:spPr>
          <a:xfrm>
            <a:off x="0" y="1"/>
            <a:ext cx="12192000" cy="6857999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926B81EC-2D71-C37E-F546-5142A5F1727C}"/>
              </a:ext>
            </a:extLst>
          </p:cNvPr>
          <p:cNvSpPr txBox="1"/>
          <p:nvPr/>
        </p:nvSpPr>
        <p:spPr>
          <a:xfrm>
            <a:off x="2283332" y="297358"/>
            <a:ext cx="7625335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Seed Money Support for Faculty</a:t>
            </a:r>
            <a:endParaRPr lang="en-IN" sz="28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E30402BC-756E-0D1E-4EBF-4B03023C534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4571298"/>
              </p:ext>
            </p:extLst>
          </p:nvPr>
        </p:nvGraphicFramePr>
        <p:xfrm>
          <a:off x="1529088" y="1418186"/>
          <a:ext cx="9696375" cy="12715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8362">
                  <a:extLst>
                    <a:ext uri="{9D8B030D-6E8A-4147-A177-3AD203B41FA5}">
                      <a16:colId xmlns:a16="http://schemas.microsoft.com/office/drawing/2014/main" val="4045463179"/>
                    </a:ext>
                  </a:extLst>
                </a:gridCol>
                <a:gridCol w="4846320">
                  <a:extLst>
                    <a:ext uri="{9D8B030D-6E8A-4147-A177-3AD203B41FA5}">
                      <a16:colId xmlns:a16="http://schemas.microsoft.com/office/drawing/2014/main" val="2000715049"/>
                    </a:ext>
                  </a:extLst>
                </a:gridCol>
                <a:gridCol w="3921693">
                  <a:extLst>
                    <a:ext uri="{9D8B030D-6E8A-4147-A177-3AD203B41FA5}">
                      <a16:colId xmlns:a16="http://schemas.microsoft.com/office/drawing/2014/main" val="1902503634"/>
                    </a:ext>
                  </a:extLst>
                </a:gridCol>
              </a:tblGrid>
              <a:tr h="456334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S.No</a:t>
                      </a:r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Name of the Faculty</a:t>
                      </a:r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Amount Granted (INR in lakhs)</a:t>
                      </a:r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08742954"/>
                  </a:ext>
                </a:extLst>
              </a:tr>
              <a:tr h="40761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Dr. J. </a:t>
                      </a:r>
                      <a:r>
                        <a:rPr lang="en-US" sz="2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Prabhakara</a:t>
                      </a:r>
                      <a:r>
                        <a:rPr lang="en-U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Naik</a:t>
                      </a:r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Rs. 1,85,565/-</a:t>
                      </a:r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2731324"/>
                  </a:ext>
                </a:extLst>
              </a:tr>
              <a:tr h="407615">
                <a:tc>
                  <a:txBody>
                    <a:bodyPr/>
                    <a:lstStyle/>
                    <a:p>
                      <a:endParaRPr lang="en-IN" sz="20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20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6180339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CACCDFCA-2E55-F6F2-0230-062E13A5D83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61" y="203648"/>
            <a:ext cx="1387856" cy="1301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93670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DF17B3D9-5EEE-6C34-9B77-F01AA38185C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07" r="12749" b="11967"/>
          <a:stretch/>
        </p:blipFill>
        <p:spPr>
          <a:xfrm>
            <a:off x="0" y="1"/>
            <a:ext cx="12192000" cy="6857999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6F04C4BE-F4D1-71A7-0564-A02D0F73D6B2}"/>
              </a:ext>
            </a:extLst>
          </p:cNvPr>
          <p:cNvSpPr txBox="1"/>
          <p:nvPr/>
        </p:nvSpPr>
        <p:spPr>
          <a:xfrm>
            <a:off x="1414789" y="512802"/>
            <a:ext cx="969637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IN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Research Projects</a:t>
            </a: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5FD23F01-F003-914A-20C6-D8EFEF32AAA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3026974"/>
              </p:ext>
            </p:extLst>
          </p:nvPr>
        </p:nvGraphicFramePr>
        <p:xfrm>
          <a:off x="868680" y="1603054"/>
          <a:ext cx="11140776" cy="2137245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745162">
                  <a:extLst>
                    <a:ext uri="{9D8B030D-6E8A-4147-A177-3AD203B41FA5}">
                      <a16:colId xmlns:a16="http://schemas.microsoft.com/office/drawing/2014/main" val="4045463179"/>
                    </a:ext>
                  </a:extLst>
                </a:gridCol>
                <a:gridCol w="2729558">
                  <a:extLst>
                    <a:ext uri="{9D8B030D-6E8A-4147-A177-3AD203B41FA5}">
                      <a16:colId xmlns:a16="http://schemas.microsoft.com/office/drawing/2014/main" val="2000715049"/>
                    </a:ext>
                  </a:extLst>
                </a:gridCol>
                <a:gridCol w="1200150">
                  <a:extLst>
                    <a:ext uri="{9D8B030D-6E8A-4147-A177-3AD203B41FA5}">
                      <a16:colId xmlns:a16="http://schemas.microsoft.com/office/drawing/2014/main" val="1902503634"/>
                    </a:ext>
                  </a:extLst>
                </a:gridCol>
                <a:gridCol w="1656347">
                  <a:extLst>
                    <a:ext uri="{9D8B030D-6E8A-4147-A177-3AD203B41FA5}">
                      <a16:colId xmlns:a16="http://schemas.microsoft.com/office/drawing/2014/main" val="8659896"/>
                    </a:ext>
                  </a:extLst>
                </a:gridCol>
                <a:gridCol w="2283004">
                  <a:extLst>
                    <a:ext uri="{9D8B030D-6E8A-4147-A177-3AD203B41FA5}">
                      <a16:colId xmlns:a16="http://schemas.microsoft.com/office/drawing/2014/main" val="838205669"/>
                    </a:ext>
                  </a:extLst>
                </a:gridCol>
                <a:gridCol w="2526555">
                  <a:extLst>
                    <a:ext uri="{9D8B030D-6E8A-4147-A177-3AD203B41FA5}">
                      <a16:colId xmlns:a16="http://schemas.microsoft.com/office/drawing/2014/main" val="697867527"/>
                    </a:ext>
                  </a:extLst>
                </a:gridCol>
              </a:tblGrid>
              <a:tr h="72116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S.No</a:t>
                      </a:r>
                      <a:endParaRPr lang="en-IN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Name of the Faculty</a:t>
                      </a:r>
                      <a:endParaRPr lang="en-IN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Year of Sanction</a:t>
                      </a:r>
                      <a:endParaRPr lang="en-IN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Amount Granted </a:t>
                      </a:r>
                    </a:p>
                    <a:p>
                      <a:pPr algn="ctr"/>
                      <a:r>
                        <a:rPr lang="en-U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(INR in lakhs)</a:t>
                      </a:r>
                      <a:endParaRPr lang="en-IN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Name of the Funding Agency </a:t>
                      </a:r>
                      <a:endParaRPr lang="en-IN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Status </a:t>
                      </a:r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(Ongoing/Completed)</a:t>
                      </a:r>
                      <a:endParaRPr lang="en-IN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08742954"/>
                  </a:ext>
                </a:extLst>
              </a:tr>
              <a:tr h="40761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Dr. V S Vaidyanathan</a:t>
                      </a:r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</a:t>
                      </a:r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6,00,000</a:t>
                      </a:r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DST- MATRICS</a:t>
                      </a:r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Ongoing</a:t>
                      </a:r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32731324"/>
                  </a:ext>
                </a:extLst>
              </a:tr>
              <a:tr h="407615">
                <a:tc>
                  <a:txBody>
                    <a:bodyPr/>
                    <a:lstStyle/>
                    <a:p>
                      <a:pPr algn="ctr"/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06180339"/>
                  </a:ext>
                </a:extLst>
              </a:tr>
              <a:tr h="407615">
                <a:tc>
                  <a:txBody>
                    <a:bodyPr/>
                    <a:lstStyle/>
                    <a:p>
                      <a:pPr algn="ctr"/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05610208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CF3ECB6F-07AF-E1F3-4317-4DA27B5D10E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61" y="203648"/>
            <a:ext cx="1387856" cy="1301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79663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6FF77CA8-DA5F-3C80-8B92-512ADC41358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07" r="12749" b="11967"/>
          <a:stretch/>
        </p:blipFill>
        <p:spPr>
          <a:xfrm>
            <a:off x="0" y="1"/>
            <a:ext cx="12192000" cy="6857999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86F9C5A3-E52C-FA0E-393D-C0402ECADFED}"/>
              </a:ext>
            </a:extLst>
          </p:cNvPr>
          <p:cNvSpPr txBox="1">
            <a:spLocks/>
          </p:cNvSpPr>
          <p:nvPr/>
        </p:nvSpPr>
        <p:spPr>
          <a:xfrm>
            <a:off x="2210257" y="345616"/>
            <a:ext cx="8716823" cy="1079569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JRFs, SRFs, University Research Fellowships, PDFs and RAs</a:t>
            </a:r>
            <a:endParaRPr lang="en-IN" sz="2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6A2BEAC4-4ABC-75CA-2928-50282265AD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5636022"/>
              </p:ext>
            </p:extLst>
          </p:nvPr>
        </p:nvGraphicFramePr>
        <p:xfrm>
          <a:off x="936475" y="2008853"/>
          <a:ext cx="10319049" cy="3220257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948825">
                  <a:extLst>
                    <a:ext uri="{9D8B030D-6E8A-4147-A177-3AD203B41FA5}">
                      <a16:colId xmlns:a16="http://schemas.microsoft.com/office/drawing/2014/main" val="4045463179"/>
                    </a:ext>
                  </a:extLst>
                </a:gridCol>
                <a:gridCol w="3083725">
                  <a:extLst>
                    <a:ext uri="{9D8B030D-6E8A-4147-A177-3AD203B41FA5}">
                      <a16:colId xmlns:a16="http://schemas.microsoft.com/office/drawing/2014/main" val="2000715049"/>
                    </a:ext>
                  </a:extLst>
                </a:gridCol>
                <a:gridCol w="2388870">
                  <a:extLst>
                    <a:ext uri="{9D8B030D-6E8A-4147-A177-3AD203B41FA5}">
                      <a16:colId xmlns:a16="http://schemas.microsoft.com/office/drawing/2014/main" val="1902503634"/>
                    </a:ext>
                  </a:extLst>
                </a:gridCol>
                <a:gridCol w="3897629">
                  <a:extLst>
                    <a:ext uri="{9D8B030D-6E8A-4147-A177-3AD203B41FA5}">
                      <a16:colId xmlns:a16="http://schemas.microsoft.com/office/drawing/2014/main" val="8659896"/>
                    </a:ext>
                  </a:extLst>
                </a:gridCol>
              </a:tblGrid>
              <a:tr h="66094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S.No</a:t>
                      </a:r>
                      <a:endParaRPr lang="en-IN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Type of Fellowship</a:t>
                      </a:r>
                      <a:endParaRPr lang="en-IN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Number of Scholars</a:t>
                      </a:r>
                      <a:endParaRPr lang="en-IN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Name of the Funding Agency </a:t>
                      </a:r>
                      <a:endParaRPr lang="en-IN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08742954"/>
                  </a:ext>
                </a:extLst>
              </a:tr>
              <a:tr h="409159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Junior Research Fellows</a:t>
                      </a:r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01</a:t>
                      </a:r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UGC</a:t>
                      </a:r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32731324"/>
                  </a:ext>
                </a:extLst>
              </a:tr>
              <a:tr h="409159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Senior Research Fellows</a:t>
                      </a:r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01</a:t>
                      </a:r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UGC-OBC Fellowship</a:t>
                      </a:r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06180339"/>
                  </a:ext>
                </a:extLst>
              </a:tr>
              <a:tr h="513513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University Fellowship</a:t>
                      </a:r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Pondicherry University</a:t>
                      </a:r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05610208"/>
                  </a:ext>
                </a:extLst>
              </a:tr>
              <a:tr h="409159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Post Doctoral Fellows</a:t>
                      </a:r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93091940"/>
                  </a:ext>
                </a:extLst>
              </a:tr>
              <a:tr h="409159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Research Associates</a:t>
                      </a:r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7278376"/>
                  </a:ext>
                </a:extLst>
              </a:tr>
              <a:tr h="409159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Any other, Please Specify</a:t>
                      </a:r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9699705"/>
                  </a:ext>
                </a:extLst>
              </a:tr>
            </a:tbl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id="{63312954-9FAA-4EE9-1D15-7F8DA8CFC6C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61" y="203648"/>
            <a:ext cx="1387856" cy="1301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219596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D24854FE-E486-EA7B-3BAE-B66B70C7C9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07" r="12749" b="11967"/>
          <a:stretch/>
        </p:blipFill>
        <p:spPr>
          <a:xfrm>
            <a:off x="0" y="1"/>
            <a:ext cx="12192000" cy="6857999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86F9C5A3-E52C-FA0E-393D-C0402ECADFED}"/>
              </a:ext>
            </a:extLst>
          </p:cNvPr>
          <p:cNvSpPr txBox="1">
            <a:spLocks/>
          </p:cNvSpPr>
          <p:nvPr/>
        </p:nvSpPr>
        <p:spPr>
          <a:xfrm>
            <a:off x="2210257" y="345616"/>
            <a:ext cx="8781998" cy="798265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Awards/Recognitions by Faculty/Scholars/Students</a:t>
            </a:r>
            <a:endParaRPr lang="en-IN" sz="2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74D92049-43AD-72C5-7396-017D066B3F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8665994"/>
              </p:ext>
            </p:extLst>
          </p:nvPr>
        </p:nvGraphicFramePr>
        <p:xfrm>
          <a:off x="1515276" y="1339349"/>
          <a:ext cx="9842535" cy="52036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25132">
                  <a:extLst>
                    <a:ext uri="{9D8B030D-6E8A-4147-A177-3AD203B41FA5}">
                      <a16:colId xmlns:a16="http://schemas.microsoft.com/office/drawing/2014/main" val="4045463179"/>
                    </a:ext>
                  </a:extLst>
                </a:gridCol>
                <a:gridCol w="3557984">
                  <a:extLst>
                    <a:ext uri="{9D8B030D-6E8A-4147-A177-3AD203B41FA5}">
                      <a16:colId xmlns:a16="http://schemas.microsoft.com/office/drawing/2014/main" val="2000715049"/>
                    </a:ext>
                  </a:extLst>
                </a:gridCol>
                <a:gridCol w="2950964">
                  <a:extLst>
                    <a:ext uri="{9D8B030D-6E8A-4147-A177-3AD203B41FA5}">
                      <a16:colId xmlns:a16="http://schemas.microsoft.com/office/drawing/2014/main" val="1902503634"/>
                    </a:ext>
                  </a:extLst>
                </a:gridCol>
                <a:gridCol w="2308455">
                  <a:extLst>
                    <a:ext uri="{9D8B030D-6E8A-4147-A177-3AD203B41FA5}">
                      <a16:colId xmlns:a16="http://schemas.microsoft.com/office/drawing/2014/main" val="4122585297"/>
                    </a:ext>
                  </a:extLst>
                </a:gridCol>
              </a:tblGrid>
              <a:tr h="705494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S.No</a:t>
                      </a:r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Name of the Awardee</a:t>
                      </a:r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Name of the Awarding Agency</a:t>
                      </a:r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Year of Award</a:t>
                      </a:r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08742954"/>
                  </a:ext>
                </a:extLst>
              </a:tr>
              <a:tr h="398757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Dr. R Vishnu Vardhan</a:t>
                      </a:r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International Society Business &amp; Entrepreneurship </a:t>
                      </a:r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2022</a:t>
                      </a:r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32731324"/>
                  </a:ext>
                </a:extLst>
              </a:tr>
              <a:tr h="398757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Mr. G. Siva</a:t>
                      </a:r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ISPS – Young Statistician Award</a:t>
                      </a:r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2021</a:t>
                      </a:r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06180339"/>
                  </a:ext>
                </a:extLst>
              </a:tr>
              <a:tr h="398757">
                <a:tc>
                  <a:txBody>
                    <a:bodyPr/>
                    <a:lstStyle/>
                    <a:p>
                      <a:pPr algn="ctr"/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68325991"/>
                  </a:ext>
                </a:extLst>
              </a:tr>
              <a:tr h="398757">
                <a:tc>
                  <a:txBody>
                    <a:bodyPr/>
                    <a:lstStyle/>
                    <a:p>
                      <a:pPr algn="ctr"/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77213794"/>
                  </a:ext>
                </a:extLst>
              </a:tr>
              <a:tr h="398757">
                <a:tc>
                  <a:txBody>
                    <a:bodyPr/>
                    <a:lstStyle/>
                    <a:p>
                      <a:pPr algn="ctr"/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25976447"/>
                  </a:ext>
                </a:extLst>
              </a:tr>
              <a:tr h="398757">
                <a:tc>
                  <a:txBody>
                    <a:bodyPr/>
                    <a:lstStyle/>
                    <a:p>
                      <a:pPr algn="ctr"/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68349896"/>
                  </a:ext>
                </a:extLst>
              </a:tr>
              <a:tr h="398757">
                <a:tc>
                  <a:txBody>
                    <a:bodyPr/>
                    <a:lstStyle/>
                    <a:p>
                      <a:pPr algn="ctr"/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61166807"/>
                  </a:ext>
                </a:extLst>
              </a:tr>
              <a:tr h="398757">
                <a:tc>
                  <a:txBody>
                    <a:bodyPr/>
                    <a:lstStyle/>
                    <a:p>
                      <a:pPr algn="ctr"/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55292287"/>
                  </a:ext>
                </a:extLst>
              </a:tr>
              <a:tr h="398757">
                <a:tc>
                  <a:txBody>
                    <a:bodyPr/>
                    <a:lstStyle/>
                    <a:p>
                      <a:pPr algn="ctr"/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80767548"/>
                  </a:ext>
                </a:extLst>
              </a:tr>
            </a:tbl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id="{B312E193-1969-3CBD-4FF1-42805E6339C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61" y="203648"/>
            <a:ext cx="1387856" cy="1301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14803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9BB6DC59-3605-7F5B-0050-CA67ED72D5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07" r="12749" b="11967"/>
          <a:stretch/>
        </p:blipFill>
        <p:spPr>
          <a:xfrm>
            <a:off x="0" y="1"/>
            <a:ext cx="12192000" cy="6857999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86F9C5A3-E52C-FA0E-393D-C0402ECADFED}"/>
              </a:ext>
            </a:extLst>
          </p:cNvPr>
          <p:cNvSpPr txBox="1">
            <a:spLocks/>
          </p:cNvSpPr>
          <p:nvPr/>
        </p:nvSpPr>
        <p:spPr>
          <a:xfrm>
            <a:off x="2661666" y="345616"/>
            <a:ext cx="7222884" cy="616975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About the Department</a:t>
            </a:r>
            <a:endParaRPr lang="en-IN" sz="32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7272783-4783-AE39-A19B-F4F9ACECC9B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61" y="203648"/>
            <a:ext cx="1387856" cy="1301546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D621AB6E-2634-C840-32E3-045D7727E9E4}"/>
              </a:ext>
            </a:extLst>
          </p:cNvPr>
          <p:cNvSpPr txBox="1"/>
          <p:nvPr/>
        </p:nvSpPr>
        <p:spPr>
          <a:xfrm>
            <a:off x="1888958" y="1425184"/>
            <a:ext cx="79955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Place text “about the department” in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‘ARIAL’ font style and 18 font size </a:t>
            </a:r>
            <a:r>
              <a:rPr lang="en-US" b="1">
                <a:latin typeface="Arial" panose="020B0604020202020204" pitchFamily="34" charset="0"/>
                <a:cs typeface="Arial" panose="020B0604020202020204" pitchFamily="34" charset="0"/>
              </a:rPr>
              <a:t>in 3 to 5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points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Year of Establishment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Unique Features of Departments (3 to 5 points)</a:t>
            </a:r>
            <a:endParaRPr lang="en-IN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938131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019103A1-3F67-C60D-F9D5-46E70B821DE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07" r="12749" b="11967"/>
          <a:stretch/>
        </p:blipFill>
        <p:spPr>
          <a:xfrm>
            <a:off x="0" y="1"/>
            <a:ext cx="12192000" cy="6857999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1C1E46C1-69F8-4DAD-CF16-1A01E83C0E7A}"/>
              </a:ext>
            </a:extLst>
          </p:cNvPr>
          <p:cNvSpPr txBox="1"/>
          <p:nvPr/>
        </p:nvSpPr>
        <p:spPr>
          <a:xfrm>
            <a:off x="2210257" y="449592"/>
            <a:ext cx="878660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Ph.D. Awarded</a:t>
            </a:r>
            <a:endParaRPr lang="en-IN" sz="3200" dirty="0">
              <a:solidFill>
                <a:srgbClr val="0070C0"/>
              </a:solidFill>
            </a:endParaRPr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2EBF4B78-1762-4AD7-A1A9-AFE9D1712CB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76435244"/>
              </p:ext>
            </p:extLst>
          </p:nvPr>
        </p:nvGraphicFramePr>
        <p:xfrm>
          <a:off x="2418034" y="1325880"/>
          <a:ext cx="7731806" cy="4400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id="{0F46C3DE-13DE-47E5-0D84-8C3ACA66ED6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61" y="203648"/>
            <a:ext cx="1387856" cy="1301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717282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29FC0075-4DEF-D1E3-8154-1709A70A42F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07" r="12749" b="11967"/>
          <a:stretch/>
        </p:blipFill>
        <p:spPr>
          <a:xfrm>
            <a:off x="0" y="1"/>
            <a:ext cx="12192000" cy="6857999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1C1E46C1-69F8-4DAD-CF16-1A01E83C0E7A}"/>
              </a:ext>
            </a:extLst>
          </p:cNvPr>
          <p:cNvSpPr txBox="1"/>
          <p:nvPr/>
        </p:nvSpPr>
        <p:spPr>
          <a:xfrm>
            <a:off x="2210257" y="449592"/>
            <a:ext cx="878660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Research Publications &amp; Books/ Book Chapters</a:t>
            </a:r>
            <a:endParaRPr lang="en-IN" sz="2800" dirty="0">
              <a:solidFill>
                <a:srgbClr val="0070C0"/>
              </a:solidFill>
            </a:endParaRPr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58DD661D-BF3C-41B1-9E9E-8C0FF68ED97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19469671"/>
              </p:ext>
            </p:extLst>
          </p:nvPr>
        </p:nvGraphicFramePr>
        <p:xfrm>
          <a:off x="2514599" y="1743980"/>
          <a:ext cx="7360921" cy="41767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id="{F358CBEC-7DFC-8D80-E21F-A69A2704CA8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61" y="203648"/>
            <a:ext cx="1387856" cy="1301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036041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5AA4BF04-40CF-70C9-A54A-DEA84FD9D1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07" r="12749" b="11967"/>
          <a:stretch/>
        </p:blipFill>
        <p:spPr>
          <a:xfrm>
            <a:off x="0" y="1"/>
            <a:ext cx="12192000" cy="6857999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1C1E46C1-69F8-4DAD-CF16-1A01E83C0E7A}"/>
              </a:ext>
            </a:extLst>
          </p:cNvPr>
          <p:cNvSpPr txBox="1"/>
          <p:nvPr/>
        </p:nvSpPr>
        <p:spPr>
          <a:xfrm>
            <a:off x="2210257" y="449592"/>
            <a:ext cx="878660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Patents/Consultancy/ Corporate Training/ Extension Activities</a:t>
            </a:r>
            <a:endParaRPr lang="en-IN" sz="2800" dirty="0">
              <a:solidFill>
                <a:srgbClr val="0070C0"/>
              </a:solidFill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B9C72026-A63A-5A59-838B-D3DB6171E1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382124"/>
              </p:ext>
            </p:extLst>
          </p:nvPr>
        </p:nvGraphicFramePr>
        <p:xfrm>
          <a:off x="1788068" y="1676675"/>
          <a:ext cx="9401901" cy="35046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8379">
                  <a:extLst>
                    <a:ext uri="{9D8B030D-6E8A-4147-A177-3AD203B41FA5}">
                      <a16:colId xmlns:a16="http://schemas.microsoft.com/office/drawing/2014/main" val="4274841974"/>
                    </a:ext>
                  </a:extLst>
                </a:gridCol>
                <a:gridCol w="5096314">
                  <a:extLst>
                    <a:ext uri="{9D8B030D-6E8A-4147-A177-3AD203B41FA5}">
                      <a16:colId xmlns:a16="http://schemas.microsoft.com/office/drawing/2014/main" val="1448905124"/>
                    </a:ext>
                  </a:extLst>
                </a:gridCol>
                <a:gridCol w="2677208">
                  <a:extLst>
                    <a:ext uri="{9D8B030D-6E8A-4147-A177-3AD203B41FA5}">
                      <a16:colId xmlns:a16="http://schemas.microsoft.com/office/drawing/2014/main" val="1538723478"/>
                    </a:ext>
                  </a:extLst>
                </a:gridCol>
              </a:tblGrid>
              <a:tr h="730969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Year</a:t>
                      </a:r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Name of Activity</a:t>
                      </a:r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Dates </a:t>
                      </a:r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948584"/>
                  </a:ext>
                </a:extLst>
              </a:tr>
              <a:tr h="336588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2020-21</a:t>
                      </a:r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Industry-Institute Interface Program</a:t>
                      </a:r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11-13, October, 2021</a:t>
                      </a:r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7066466"/>
                  </a:ext>
                </a:extLst>
              </a:tr>
              <a:tr h="336588">
                <a:tc>
                  <a:txBody>
                    <a:bodyPr/>
                    <a:lstStyle/>
                    <a:p>
                      <a:pPr algn="ctr"/>
                      <a:endParaRPr lang="en-IN" sz="20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20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20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9825541"/>
                  </a:ext>
                </a:extLst>
              </a:tr>
              <a:tr h="336588">
                <a:tc>
                  <a:txBody>
                    <a:bodyPr/>
                    <a:lstStyle/>
                    <a:p>
                      <a:pPr algn="ctr"/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7275014"/>
                  </a:ext>
                </a:extLst>
              </a:tr>
              <a:tr h="336588">
                <a:tc>
                  <a:txBody>
                    <a:bodyPr/>
                    <a:lstStyle/>
                    <a:p>
                      <a:pPr algn="ctr"/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1188171"/>
                  </a:ext>
                </a:extLst>
              </a:tr>
              <a:tr h="336588">
                <a:tc>
                  <a:txBody>
                    <a:bodyPr/>
                    <a:lstStyle/>
                    <a:p>
                      <a:pPr algn="ctr"/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5103218"/>
                  </a:ext>
                </a:extLst>
              </a:tr>
              <a:tr h="336588">
                <a:tc>
                  <a:txBody>
                    <a:bodyPr/>
                    <a:lstStyle/>
                    <a:p>
                      <a:pPr algn="ctr"/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3078883"/>
                  </a:ext>
                </a:extLst>
              </a:tr>
              <a:tr h="336588">
                <a:tc>
                  <a:txBody>
                    <a:bodyPr/>
                    <a:lstStyle/>
                    <a:p>
                      <a:pPr algn="ctr"/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5145294"/>
                  </a:ext>
                </a:extLst>
              </a:tr>
            </a:tbl>
          </a:graphicData>
        </a:graphic>
      </p:graphicFrame>
      <p:pic>
        <p:nvPicPr>
          <p:cNvPr id="4" name="Picture 3">
            <a:extLst>
              <a:ext uri="{FF2B5EF4-FFF2-40B4-BE49-F238E27FC236}">
                <a16:creationId xmlns:a16="http://schemas.microsoft.com/office/drawing/2014/main" id="{E303F8C0-FDD6-AAF8-1EAA-540AB60C86B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61" y="203648"/>
            <a:ext cx="1387856" cy="1301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788618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1D7F8C29-5BED-FE41-D816-B787E0127FA2}"/>
              </a:ext>
            </a:extLst>
          </p:cNvPr>
          <p:cNvSpPr txBox="1">
            <a:spLocks/>
          </p:cNvSpPr>
          <p:nvPr/>
        </p:nvSpPr>
        <p:spPr>
          <a:xfrm>
            <a:off x="1106805" y="2727413"/>
            <a:ext cx="9978390" cy="140317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Criterion – IV</a:t>
            </a:r>
          </a:p>
          <a:p>
            <a:pPr algn="ctr"/>
            <a:r>
              <a:rPr lang="en-US" sz="4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Infrastructure and Learning Resources</a:t>
            </a:r>
            <a:endParaRPr lang="en-IN" sz="32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850368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409ADE8D-0595-2797-8305-C2265C28817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07" r="12749" b="11967"/>
          <a:stretch/>
        </p:blipFill>
        <p:spPr>
          <a:xfrm>
            <a:off x="0" y="1"/>
            <a:ext cx="12192000" cy="6857999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1C1E46C1-69F8-4DAD-CF16-1A01E83C0E7A}"/>
              </a:ext>
            </a:extLst>
          </p:cNvPr>
          <p:cNvSpPr txBox="1"/>
          <p:nvPr/>
        </p:nvSpPr>
        <p:spPr>
          <a:xfrm>
            <a:off x="2210257" y="449592"/>
            <a:ext cx="878660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Number of </a:t>
            </a:r>
            <a:r>
              <a:rPr lang="en-US" sz="28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MoUs</a:t>
            </a:r>
            <a:r>
              <a:rPr lang="en-US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/Collaboration with institutions/industries in India and abroad</a:t>
            </a:r>
            <a:endParaRPr lang="en-IN" sz="2800" dirty="0">
              <a:solidFill>
                <a:srgbClr val="0070C0"/>
              </a:solidFill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B9C72026-A63A-5A59-838B-D3DB6171E1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2903654"/>
              </p:ext>
            </p:extLst>
          </p:nvPr>
        </p:nvGraphicFramePr>
        <p:xfrm>
          <a:off x="1429266" y="1649816"/>
          <a:ext cx="9852143" cy="35583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2219">
                  <a:extLst>
                    <a:ext uri="{9D8B030D-6E8A-4147-A177-3AD203B41FA5}">
                      <a16:colId xmlns:a16="http://schemas.microsoft.com/office/drawing/2014/main" val="4274841974"/>
                    </a:ext>
                  </a:extLst>
                </a:gridCol>
                <a:gridCol w="4032235">
                  <a:extLst>
                    <a:ext uri="{9D8B030D-6E8A-4147-A177-3AD203B41FA5}">
                      <a16:colId xmlns:a16="http://schemas.microsoft.com/office/drawing/2014/main" val="1448905124"/>
                    </a:ext>
                  </a:extLst>
                </a:gridCol>
                <a:gridCol w="4377689">
                  <a:extLst>
                    <a:ext uri="{9D8B030D-6E8A-4147-A177-3AD203B41FA5}">
                      <a16:colId xmlns:a16="http://schemas.microsoft.com/office/drawing/2014/main" val="1538723478"/>
                    </a:ext>
                  </a:extLst>
                </a:gridCol>
              </a:tblGrid>
              <a:tr h="784687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Year</a:t>
                      </a:r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Name of Organization</a:t>
                      </a:r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Purpose of MoU /Collaboration</a:t>
                      </a:r>
                    </a:p>
                    <a:p>
                      <a:pPr algn="ctr"/>
                      <a:r>
                        <a:rPr lang="en-U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(Academic/ Research/Industry)</a:t>
                      </a:r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948584"/>
                  </a:ext>
                </a:extLst>
              </a:tr>
              <a:tr h="298744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2020-21</a:t>
                      </a:r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Armed Forces</a:t>
                      </a:r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Research</a:t>
                      </a:r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7066466"/>
                  </a:ext>
                </a:extLst>
              </a:tr>
              <a:tr h="298744">
                <a:tc>
                  <a:txBody>
                    <a:bodyPr/>
                    <a:lstStyle/>
                    <a:p>
                      <a:pPr algn="ctr"/>
                      <a:endParaRPr lang="en-IN" sz="20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9825541"/>
                  </a:ext>
                </a:extLst>
              </a:tr>
              <a:tr h="298744">
                <a:tc>
                  <a:txBody>
                    <a:bodyPr/>
                    <a:lstStyle/>
                    <a:p>
                      <a:pPr algn="ctr"/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7103887"/>
                  </a:ext>
                </a:extLst>
              </a:tr>
              <a:tr h="298744">
                <a:tc>
                  <a:txBody>
                    <a:bodyPr/>
                    <a:lstStyle/>
                    <a:p>
                      <a:pPr algn="ctr"/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0328673"/>
                  </a:ext>
                </a:extLst>
              </a:tr>
              <a:tr h="298744">
                <a:tc>
                  <a:txBody>
                    <a:bodyPr/>
                    <a:lstStyle/>
                    <a:p>
                      <a:pPr algn="ctr"/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8015543"/>
                  </a:ext>
                </a:extLst>
              </a:tr>
              <a:tr h="298744">
                <a:tc>
                  <a:txBody>
                    <a:bodyPr/>
                    <a:lstStyle/>
                    <a:p>
                      <a:pPr algn="ctr"/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6238508"/>
                  </a:ext>
                </a:extLst>
              </a:tr>
              <a:tr h="298744">
                <a:tc>
                  <a:txBody>
                    <a:bodyPr/>
                    <a:lstStyle/>
                    <a:p>
                      <a:pPr algn="ctr"/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2647166"/>
                  </a:ext>
                </a:extLst>
              </a:tr>
            </a:tbl>
          </a:graphicData>
        </a:graphic>
      </p:graphicFrame>
      <p:pic>
        <p:nvPicPr>
          <p:cNvPr id="4" name="Picture 3">
            <a:extLst>
              <a:ext uri="{FF2B5EF4-FFF2-40B4-BE49-F238E27FC236}">
                <a16:creationId xmlns:a16="http://schemas.microsoft.com/office/drawing/2014/main" id="{87F15F53-93D4-96A7-82B4-EC5E22070AD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61" y="203648"/>
            <a:ext cx="1387856" cy="1301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414637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0CE4AD1-69F1-30D0-5B81-565CDCAD230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07" r="12749" b="11967"/>
          <a:stretch/>
        </p:blipFill>
        <p:spPr>
          <a:xfrm>
            <a:off x="0" y="1"/>
            <a:ext cx="12192000" cy="6857999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1C1E46C1-69F8-4DAD-CF16-1A01E83C0E7A}"/>
              </a:ext>
            </a:extLst>
          </p:cNvPr>
          <p:cNvSpPr txBox="1"/>
          <p:nvPr/>
        </p:nvSpPr>
        <p:spPr>
          <a:xfrm>
            <a:off x="2210257" y="233692"/>
            <a:ext cx="878660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Scholarships and </a:t>
            </a:r>
            <a:r>
              <a:rPr lang="en-US" sz="28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Freeships</a:t>
            </a:r>
            <a:endParaRPr lang="en-IN" sz="2800" dirty="0">
              <a:solidFill>
                <a:srgbClr val="0070C0"/>
              </a:solidFill>
            </a:endParaRP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7E938551-87E2-8AEC-740E-04EB08C9B6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200427"/>
              </p:ext>
            </p:extLst>
          </p:nvPr>
        </p:nvGraphicFramePr>
        <p:xfrm>
          <a:off x="2016669" y="825214"/>
          <a:ext cx="8741344" cy="5670916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522916">
                  <a:extLst>
                    <a:ext uri="{9D8B030D-6E8A-4147-A177-3AD203B41FA5}">
                      <a16:colId xmlns:a16="http://schemas.microsoft.com/office/drawing/2014/main" val="4045463179"/>
                    </a:ext>
                  </a:extLst>
                </a:gridCol>
                <a:gridCol w="4171398">
                  <a:extLst>
                    <a:ext uri="{9D8B030D-6E8A-4147-A177-3AD203B41FA5}">
                      <a16:colId xmlns:a16="http://schemas.microsoft.com/office/drawing/2014/main" val="2000715049"/>
                    </a:ext>
                  </a:extLst>
                </a:gridCol>
                <a:gridCol w="3047030">
                  <a:extLst>
                    <a:ext uri="{9D8B030D-6E8A-4147-A177-3AD203B41FA5}">
                      <a16:colId xmlns:a16="http://schemas.microsoft.com/office/drawing/2014/main" val="1902503634"/>
                    </a:ext>
                  </a:extLst>
                </a:gridCol>
              </a:tblGrid>
              <a:tr h="541225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Batch</a:t>
                      </a:r>
                      <a:endParaRPr lang="en-IN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Type of Scholarship</a:t>
                      </a:r>
                      <a:endParaRPr lang="en-IN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Number of Students</a:t>
                      </a:r>
                      <a:endParaRPr lang="en-IN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08742954"/>
                  </a:ext>
                </a:extLst>
              </a:tr>
              <a:tr h="335044">
                <a:tc rowSpan="3"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2019-20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Merit Scholarship</a:t>
                      </a:r>
                      <a:endParaRPr lang="en-IN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en-IN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32731324"/>
                  </a:ext>
                </a:extLst>
              </a:tr>
              <a:tr h="335044">
                <a:tc vMerge="1">
                  <a:txBody>
                    <a:bodyPr/>
                    <a:lstStyle/>
                    <a:p>
                      <a:pPr algn="ctr"/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Merit-cum-Means Scholarship</a:t>
                      </a:r>
                      <a:endParaRPr lang="en-IN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</a:t>
                      </a:r>
                      <a:endParaRPr lang="en-IN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06180339"/>
                  </a:ext>
                </a:extLst>
              </a:tr>
              <a:tr h="377770"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Others</a:t>
                      </a:r>
                      <a:endParaRPr lang="en-IN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IN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05610208"/>
                  </a:ext>
                </a:extLst>
              </a:tr>
              <a:tr h="393281">
                <a:tc rowSpan="3"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2020-21</a:t>
                      </a:r>
                      <a:endParaRPr lang="en-IN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Merit Scholarship</a:t>
                      </a:r>
                      <a:endParaRPr lang="en-IN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en-IN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16633144"/>
                  </a:ext>
                </a:extLst>
              </a:tr>
              <a:tr h="335044"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Merit-cum-Means Scholarship</a:t>
                      </a:r>
                      <a:endParaRPr lang="en-IN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</a:t>
                      </a:r>
                      <a:endParaRPr lang="en-IN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7278376"/>
                  </a:ext>
                </a:extLst>
              </a:tr>
              <a:tr h="335044">
                <a:tc vMerge="1">
                  <a:txBody>
                    <a:bodyPr/>
                    <a:lstStyle/>
                    <a:p>
                      <a:pPr algn="ctr"/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Others</a:t>
                      </a:r>
                      <a:endParaRPr lang="en-IN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IN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62918256"/>
                  </a:ext>
                </a:extLst>
              </a:tr>
              <a:tr h="335044">
                <a:tc rowSpan="3"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2021-22</a:t>
                      </a:r>
                      <a:endParaRPr lang="en-IN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Merit Scholarship</a:t>
                      </a:r>
                      <a:endParaRPr lang="en-IN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en-IN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44116525"/>
                  </a:ext>
                </a:extLst>
              </a:tr>
              <a:tr h="335044">
                <a:tc vMerge="1">
                  <a:txBody>
                    <a:bodyPr/>
                    <a:lstStyle/>
                    <a:p>
                      <a:pPr algn="ctr"/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Merit-cum-Means Scholarship</a:t>
                      </a:r>
                      <a:endParaRPr lang="en-IN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  <a:endParaRPr lang="en-IN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69080629"/>
                  </a:ext>
                </a:extLst>
              </a:tr>
              <a:tr h="335044">
                <a:tc vMerge="1">
                  <a:txBody>
                    <a:bodyPr/>
                    <a:lstStyle/>
                    <a:p>
                      <a:pPr algn="ctr"/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Others</a:t>
                      </a:r>
                      <a:endParaRPr lang="en-IN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IN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79399144"/>
                  </a:ext>
                </a:extLst>
              </a:tr>
              <a:tr h="335044">
                <a:tc rowSpan="3"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2022-23</a:t>
                      </a:r>
                      <a:endParaRPr lang="en-IN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Merit Scholarship</a:t>
                      </a:r>
                      <a:endParaRPr lang="en-IN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en-IN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83179613"/>
                  </a:ext>
                </a:extLst>
              </a:tr>
              <a:tr h="335044">
                <a:tc vMerge="1">
                  <a:txBody>
                    <a:bodyPr/>
                    <a:lstStyle/>
                    <a:p>
                      <a:pPr algn="ctr"/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Merit-cum-Means Scholarship</a:t>
                      </a:r>
                      <a:endParaRPr lang="en-IN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</a:t>
                      </a:r>
                      <a:endParaRPr lang="en-IN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1536138"/>
                  </a:ext>
                </a:extLst>
              </a:tr>
              <a:tr h="335044">
                <a:tc vMerge="1">
                  <a:txBody>
                    <a:bodyPr/>
                    <a:lstStyle/>
                    <a:p>
                      <a:pPr algn="ctr"/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Others</a:t>
                      </a:r>
                      <a:endParaRPr lang="en-IN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IN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67480949"/>
                  </a:ext>
                </a:extLst>
              </a:tr>
              <a:tr h="335044">
                <a:tc rowSpan="3"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2023-24</a:t>
                      </a:r>
                      <a:endParaRPr lang="en-IN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Merit Scholarship</a:t>
                      </a:r>
                      <a:endParaRPr lang="en-IN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en-IN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91076308"/>
                  </a:ext>
                </a:extLst>
              </a:tr>
              <a:tr h="335044">
                <a:tc vMerge="1">
                  <a:txBody>
                    <a:bodyPr/>
                    <a:lstStyle/>
                    <a:p>
                      <a:pPr algn="ctr"/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Merit-cum-Means Scholarship</a:t>
                      </a:r>
                      <a:endParaRPr lang="en-IN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</a:t>
                      </a:r>
                      <a:endParaRPr lang="en-IN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93374016"/>
                  </a:ext>
                </a:extLst>
              </a:tr>
              <a:tr h="335044">
                <a:tc vMerge="1">
                  <a:txBody>
                    <a:bodyPr/>
                    <a:lstStyle/>
                    <a:p>
                      <a:pPr algn="ctr"/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Others</a:t>
                      </a:r>
                      <a:endParaRPr lang="en-IN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IN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5076364"/>
                  </a:ext>
                </a:extLst>
              </a:tr>
            </a:tbl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id="{B12FE05C-20D3-3837-CFA0-732C0CDADC0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61" y="203648"/>
            <a:ext cx="1387856" cy="1301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823404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1D7F8C29-5BED-FE41-D816-B787E0127FA2}"/>
              </a:ext>
            </a:extLst>
          </p:cNvPr>
          <p:cNvSpPr txBox="1">
            <a:spLocks/>
          </p:cNvSpPr>
          <p:nvPr/>
        </p:nvSpPr>
        <p:spPr>
          <a:xfrm>
            <a:off x="1776660" y="2841713"/>
            <a:ext cx="8638680" cy="117457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Criterion – V</a:t>
            </a:r>
          </a:p>
          <a:p>
            <a:pPr algn="ctr"/>
            <a:r>
              <a:rPr lang="en-US" sz="4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Student Support and Progression</a:t>
            </a:r>
            <a:endParaRPr lang="en-IN" sz="32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89329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E767BD0B-272D-709C-A734-2932D3E78FB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07" r="12749" b="11967"/>
          <a:stretch/>
        </p:blipFill>
        <p:spPr>
          <a:xfrm>
            <a:off x="0" y="1"/>
            <a:ext cx="12192000" cy="6857999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1C1E46C1-69F8-4DAD-CF16-1A01E83C0E7A}"/>
              </a:ext>
            </a:extLst>
          </p:cNvPr>
          <p:cNvSpPr txBox="1"/>
          <p:nvPr/>
        </p:nvSpPr>
        <p:spPr>
          <a:xfrm>
            <a:off x="2210257" y="449592"/>
            <a:ext cx="878660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800" b="1" dirty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Student Progression: </a:t>
            </a:r>
            <a:r>
              <a:rPr lang="en-US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Placements</a:t>
            </a:r>
            <a:endParaRPr lang="en-IN" sz="2800" dirty="0">
              <a:solidFill>
                <a:srgbClr val="0070C0"/>
              </a:solidFill>
            </a:endParaRPr>
          </a:p>
        </p:txBody>
      </p:sp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EAB2626B-A7F7-4410-8667-3F83E33EF4A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64072257"/>
              </p:ext>
            </p:extLst>
          </p:nvPr>
        </p:nvGraphicFramePr>
        <p:xfrm>
          <a:off x="483870" y="2321504"/>
          <a:ext cx="5612130" cy="33592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id="{58876498-C51F-B002-65D8-1D351C9AD09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61" y="203648"/>
            <a:ext cx="1387856" cy="1301546"/>
          </a:xfrm>
          <a:prstGeom prst="rect">
            <a:avLst/>
          </a:prstGeom>
        </p:spPr>
      </p:pic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0EBCA0AD-3864-419E-B890-6D9359C12B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53460509"/>
              </p:ext>
            </p:extLst>
          </p:nvPr>
        </p:nvGraphicFramePr>
        <p:xfrm>
          <a:off x="6579870" y="972812"/>
          <a:ext cx="5391150" cy="32232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146292387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48329284-13DD-CC2A-B516-535F7512326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07" r="12749" b="11967"/>
          <a:stretch/>
        </p:blipFill>
        <p:spPr>
          <a:xfrm>
            <a:off x="0" y="1"/>
            <a:ext cx="12192000" cy="6857999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4834E899-C755-ADDB-019E-BF7C96FFE414}"/>
              </a:ext>
            </a:extLst>
          </p:cNvPr>
          <p:cNvSpPr txBox="1"/>
          <p:nvPr/>
        </p:nvSpPr>
        <p:spPr>
          <a:xfrm>
            <a:off x="2004517" y="303658"/>
            <a:ext cx="8786606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800" b="1" dirty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Student Progression: </a:t>
            </a:r>
            <a:r>
              <a:rPr lang="en-US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Higher Education and  Qualifying in National/International Level Examinations</a:t>
            </a:r>
            <a:endParaRPr lang="en-IN" sz="2800" dirty="0">
              <a:solidFill>
                <a:srgbClr val="0070C0"/>
              </a:solidFill>
            </a:endParaRPr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20C4A2EC-2EBD-49A2-AB33-68AA9BE0FBA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53056817"/>
              </p:ext>
            </p:extLst>
          </p:nvPr>
        </p:nvGraphicFramePr>
        <p:xfrm>
          <a:off x="1788068" y="1728842"/>
          <a:ext cx="8786605" cy="42719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54EEB811-67C3-EB04-CEF2-D063666C01C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61" y="203648"/>
            <a:ext cx="1387856" cy="1301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20666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4835DEC1-DB3E-4641-C510-F7D8379810C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07" r="12749" b="11967"/>
          <a:stretch/>
        </p:blipFill>
        <p:spPr>
          <a:xfrm>
            <a:off x="0" y="1"/>
            <a:ext cx="12192000" cy="6857999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1C1E46C1-69F8-4DAD-CF16-1A01E83C0E7A}"/>
              </a:ext>
            </a:extLst>
          </p:cNvPr>
          <p:cNvSpPr txBox="1"/>
          <p:nvPr/>
        </p:nvSpPr>
        <p:spPr>
          <a:xfrm>
            <a:off x="2210257" y="449592"/>
            <a:ext cx="878660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Distinguished Alumni</a:t>
            </a:r>
            <a:endParaRPr lang="en-IN" sz="2800" dirty="0">
              <a:solidFill>
                <a:srgbClr val="0070C0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60BFBCA-E219-0858-A46E-8EF9BAA00D25}"/>
              </a:ext>
            </a:extLst>
          </p:cNvPr>
          <p:cNvSpPr txBox="1">
            <a:spLocks/>
          </p:cNvSpPr>
          <p:nvPr/>
        </p:nvSpPr>
        <p:spPr>
          <a:xfrm>
            <a:off x="2134057" y="2545172"/>
            <a:ext cx="8786606" cy="129530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Place the photographs with Name, Designation and Affiliation</a:t>
            </a:r>
            <a:endParaRPr lang="en-IN" sz="3200" b="1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A3CA848-F906-DB1D-8530-6BBC5A79301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61" y="203648"/>
            <a:ext cx="1387856" cy="1301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08435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0D0C73CD-9452-D8DC-16B3-2B0591A7F79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07" r="12749" b="11967"/>
          <a:stretch/>
        </p:blipFill>
        <p:spPr>
          <a:xfrm>
            <a:off x="0" y="1"/>
            <a:ext cx="12192000" cy="6857999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86F9C5A3-E52C-FA0E-393D-C0402ECADFED}"/>
              </a:ext>
            </a:extLst>
          </p:cNvPr>
          <p:cNvSpPr txBox="1">
            <a:spLocks/>
          </p:cNvSpPr>
          <p:nvPr/>
        </p:nvSpPr>
        <p:spPr>
          <a:xfrm>
            <a:off x="2661666" y="345616"/>
            <a:ext cx="7222884" cy="509175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Faculty Profile</a:t>
            </a:r>
            <a:endParaRPr lang="en-IN" sz="28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5EAD3487-3C42-8EDA-157A-826A8898ECA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8165935"/>
              </p:ext>
            </p:extLst>
          </p:nvPr>
        </p:nvGraphicFramePr>
        <p:xfrm>
          <a:off x="1889888" y="1010782"/>
          <a:ext cx="8816049" cy="4661175"/>
        </p:xfrm>
        <a:graphic>
          <a:graphicData uri="http://schemas.openxmlformats.org/drawingml/2006/table">
            <a:tbl>
              <a:tblPr firstRow="1" bandRow="1">
                <a:tableStyleId>{74C1A8A3-306A-4EB7-A6B1-4F7E0EB9C5D6}</a:tableStyleId>
              </a:tblPr>
              <a:tblGrid>
                <a:gridCol w="2938683">
                  <a:extLst>
                    <a:ext uri="{9D8B030D-6E8A-4147-A177-3AD203B41FA5}">
                      <a16:colId xmlns:a16="http://schemas.microsoft.com/office/drawing/2014/main" val="3589683787"/>
                    </a:ext>
                  </a:extLst>
                </a:gridCol>
                <a:gridCol w="2938683">
                  <a:extLst>
                    <a:ext uri="{9D8B030D-6E8A-4147-A177-3AD203B41FA5}">
                      <a16:colId xmlns:a16="http://schemas.microsoft.com/office/drawing/2014/main" val="1878699683"/>
                    </a:ext>
                  </a:extLst>
                </a:gridCol>
                <a:gridCol w="2938683">
                  <a:extLst>
                    <a:ext uri="{9D8B030D-6E8A-4147-A177-3AD203B41FA5}">
                      <a16:colId xmlns:a16="http://schemas.microsoft.com/office/drawing/2014/main" val="3841638173"/>
                    </a:ext>
                  </a:extLst>
                </a:gridCol>
              </a:tblGrid>
              <a:tr h="44996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Name of the Faculty</a:t>
                      </a:r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Designation</a:t>
                      </a:r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Specialization</a:t>
                      </a:r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0588242"/>
                  </a:ext>
                </a:extLst>
              </a:tr>
              <a:tr h="421121">
                <a:tc>
                  <a:txBody>
                    <a:bodyPr/>
                    <a:lstStyle/>
                    <a:p>
                      <a:endParaRPr lang="en-IN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7667501"/>
                  </a:ext>
                </a:extLst>
              </a:tr>
              <a:tr h="421121">
                <a:tc>
                  <a:txBody>
                    <a:bodyPr/>
                    <a:lstStyle/>
                    <a:p>
                      <a:endParaRPr lang="en-IN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1454629"/>
                  </a:ext>
                </a:extLst>
              </a:tr>
              <a:tr h="421121">
                <a:tc>
                  <a:txBody>
                    <a:bodyPr/>
                    <a:lstStyle/>
                    <a:p>
                      <a:endParaRPr lang="en-IN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2079251"/>
                  </a:ext>
                </a:extLst>
              </a:tr>
              <a:tr h="421121">
                <a:tc>
                  <a:txBody>
                    <a:bodyPr/>
                    <a:lstStyle/>
                    <a:p>
                      <a:endParaRPr lang="en-IN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5806512"/>
                  </a:ext>
                </a:extLst>
              </a:tr>
              <a:tr h="421121">
                <a:tc>
                  <a:txBody>
                    <a:bodyPr/>
                    <a:lstStyle/>
                    <a:p>
                      <a:endParaRPr lang="en-IN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224023"/>
                  </a:ext>
                </a:extLst>
              </a:tr>
              <a:tr h="421121">
                <a:tc>
                  <a:txBody>
                    <a:bodyPr/>
                    <a:lstStyle/>
                    <a:p>
                      <a:endParaRPr lang="en-IN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073661"/>
                  </a:ext>
                </a:extLst>
              </a:tr>
              <a:tr h="421121">
                <a:tc>
                  <a:txBody>
                    <a:bodyPr/>
                    <a:lstStyle/>
                    <a:p>
                      <a:endParaRPr lang="en-IN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2368789"/>
                  </a:ext>
                </a:extLst>
              </a:tr>
              <a:tr h="421121">
                <a:tc>
                  <a:txBody>
                    <a:bodyPr/>
                    <a:lstStyle/>
                    <a:p>
                      <a:endParaRPr lang="en-IN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6103712"/>
                  </a:ext>
                </a:extLst>
              </a:tr>
              <a:tr h="421121">
                <a:tc>
                  <a:txBody>
                    <a:bodyPr/>
                    <a:lstStyle/>
                    <a:p>
                      <a:endParaRPr lang="en-IN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1881529"/>
                  </a:ext>
                </a:extLst>
              </a:tr>
              <a:tr h="421121">
                <a:tc>
                  <a:txBody>
                    <a:bodyPr/>
                    <a:lstStyle/>
                    <a:p>
                      <a:endParaRPr lang="en-IN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4207100"/>
                  </a:ext>
                </a:extLst>
              </a:tr>
            </a:tbl>
          </a:graphicData>
        </a:graphic>
      </p:graphicFrame>
      <p:pic>
        <p:nvPicPr>
          <p:cNvPr id="8" name="Picture 7">
            <a:extLst>
              <a:ext uri="{FF2B5EF4-FFF2-40B4-BE49-F238E27FC236}">
                <a16:creationId xmlns:a16="http://schemas.microsoft.com/office/drawing/2014/main" id="{8F788D83-FC71-71E0-AB6B-1C039D9E931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61" y="203648"/>
            <a:ext cx="1387856" cy="1301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847850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1D7F8C29-5BED-FE41-D816-B787E0127FA2}"/>
              </a:ext>
            </a:extLst>
          </p:cNvPr>
          <p:cNvSpPr txBox="1">
            <a:spLocks/>
          </p:cNvSpPr>
          <p:nvPr/>
        </p:nvSpPr>
        <p:spPr>
          <a:xfrm>
            <a:off x="892140" y="2585896"/>
            <a:ext cx="10407720" cy="132316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Criterion – VI</a:t>
            </a:r>
          </a:p>
          <a:p>
            <a:pPr algn="ctr"/>
            <a:r>
              <a:rPr lang="en-US" sz="4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Governance, Leadership and Management</a:t>
            </a:r>
            <a:endParaRPr lang="en-IN" sz="32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330574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859C76B-65AC-3762-8AC1-E27F7A1065F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07" r="12749" b="11967"/>
          <a:stretch/>
        </p:blipFill>
        <p:spPr>
          <a:xfrm>
            <a:off x="0" y="1"/>
            <a:ext cx="12192000" cy="6857999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86F9C5A3-E52C-FA0E-393D-C0402ECADFED}"/>
              </a:ext>
            </a:extLst>
          </p:cNvPr>
          <p:cNvSpPr txBox="1">
            <a:spLocks/>
          </p:cNvSpPr>
          <p:nvPr/>
        </p:nvSpPr>
        <p:spPr>
          <a:xfrm>
            <a:off x="1788069" y="345616"/>
            <a:ext cx="9565731" cy="759283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Faculty Professional Advancement</a:t>
            </a:r>
          </a:p>
          <a:p>
            <a:pPr algn="ctr"/>
            <a:r>
              <a:rPr lang="en-US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(Orientation/Refresher/Conference/Workshop/EDP/FDP/MDP)</a:t>
            </a:r>
            <a:endParaRPr lang="en-IN" sz="18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6A2BEAC4-4ABC-75CA-2928-50282265AD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7391126"/>
              </p:ext>
            </p:extLst>
          </p:nvPr>
        </p:nvGraphicFramePr>
        <p:xfrm>
          <a:off x="1248161" y="1647162"/>
          <a:ext cx="10319049" cy="3407779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258659">
                  <a:extLst>
                    <a:ext uri="{9D8B030D-6E8A-4147-A177-3AD203B41FA5}">
                      <a16:colId xmlns:a16="http://schemas.microsoft.com/office/drawing/2014/main" val="4045463179"/>
                    </a:ext>
                  </a:extLst>
                </a:gridCol>
                <a:gridCol w="3657600">
                  <a:extLst>
                    <a:ext uri="{9D8B030D-6E8A-4147-A177-3AD203B41FA5}">
                      <a16:colId xmlns:a16="http://schemas.microsoft.com/office/drawing/2014/main" val="2000715049"/>
                    </a:ext>
                  </a:extLst>
                </a:gridCol>
                <a:gridCol w="2540000">
                  <a:extLst>
                    <a:ext uri="{9D8B030D-6E8A-4147-A177-3AD203B41FA5}">
                      <a16:colId xmlns:a16="http://schemas.microsoft.com/office/drawing/2014/main" val="1902503634"/>
                    </a:ext>
                  </a:extLst>
                </a:gridCol>
                <a:gridCol w="1862790">
                  <a:extLst>
                    <a:ext uri="{9D8B030D-6E8A-4147-A177-3AD203B41FA5}">
                      <a16:colId xmlns:a16="http://schemas.microsoft.com/office/drawing/2014/main" val="8659896"/>
                    </a:ext>
                  </a:extLst>
                </a:gridCol>
              </a:tblGrid>
              <a:tr h="66094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Name of Faculty/Convener</a:t>
                      </a:r>
                      <a:endParaRPr lang="en-IN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Title </a:t>
                      </a:r>
                      <a:endParaRPr lang="en-IN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Programme</a:t>
                      </a:r>
                      <a:r>
                        <a:rPr lang="en-U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Attended/Organized</a:t>
                      </a:r>
                      <a:endParaRPr lang="en-IN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Date and Year</a:t>
                      </a:r>
                      <a:endParaRPr lang="en-IN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08742954"/>
                  </a:ext>
                </a:extLst>
              </a:tr>
              <a:tr h="498589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Dr. R. Vishnu Vardhan</a:t>
                      </a:r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International Conference on Probability and Statistics</a:t>
                      </a:r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Attended</a:t>
                      </a:r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21-23 December 2023</a:t>
                      </a:r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32731324"/>
                  </a:ext>
                </a:extLst>
              </a:tr>
              <a:tr h="409159">
                <a:tc>
                  <a:txBody>
                    <a:bodyPr/>
                    <a:lstStyle/>
                    <a:p>
                      <a:pPr algn="ctr"/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06180339"/>
                  </a:ext>
                </a:extLst>
              </a:tr>
              <a:tr h="513513">
                <a:tc>
                  <a:txBody>
                    <a:bodyPr/>
                    <a:lstStyle/>
                    <a:p>
                      <a:pPr algn="ctr"/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05610208"/>
                  </a:ext>
                </a:extLst>
              </a:tr>
              <a:tr h="409159">
                <a:tc>
                  <a:txBody>
                    <a:bodyPr/>
                    <a:lstStyle/>
                    <a:p>
                      <a:pPr algn="ctr"/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93091940"/>
                  </a:ext>
                </a:extLst>
              </a:tr>
              <a:tr h="409159">
                <a:tc>
                  <a:txBody>
                    <a:bodyPr/>
                    <a:lstStyle/>
                    <a:p>
                      <a:pPr algn="ctr"/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7278376"/>
                  </a:ext>
                </a:extLst>
              </a:tr>
            </a:tbl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id="{1A995FCC-805F-6E12-798C-AFC4498B9A1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61" y="203648"/>
            <a:ext cx="1387856" cy="1301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300269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E288DEEA-3AFD-3013-08A5-8FA9D22FBF3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07" r="12749" b="11967"/>
          <a:stretch/>
        </p:blipFill>
        <p:spPr>
          <a:xfrm>
            <a:off x="0" y="1"/>
            <a:ext cx="12192000" cy="6857999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1C1E46C1-69F8-4DAD-CF16-1A01E83C0E7A}"/>
              </a:ext>
            </a:extLst>
          </p:cNvPr>
          <p:cNvSpPr txBox="1"/>
          <p:nvPr/>
        </p:nvSpPr>
        <p:spPr>
          <a:xfrm>
            <a:off x="1987692" y="439371"/>
            <a:ext cx="878660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Photo Gallery</a:t>
            </a:r>
            <a:endParaRPr lang="en-IN" sz="2800" dirty="0">
              <a:solidFill>
                <a:srgbClr val="0070C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1616675-86D9-ECDF-80E8-59A4F8F9041C}"/>
              </a:ext>
            </a:extLst>
          </p:cNvPr>
          <p:cNvSpPr txBox="1"/>
          <p:nvPr/>
        </p:nvSpPr>
        <p:spPr>
          <a:xfrm>
            <a:off x="2346158" y="1425185"/>
            <a:ext cx="72393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Display the pictures of the activities conducted by the department</a:t>
            </a:r>
            <a:endParaRPr lang="en-IN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F701F29-42B6-B0F6-A419-4D64858699B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61" y="203648"/>
            <a:ext cx="1387856" cy="1301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38756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1D7F8C29-5BED-FE41-D816-B787E0127FA2}"/>
              </a:ext>
            </a:extLst>
          </p:cNvPr>
          <p:cNvSpPr txBox="1">
            <a:spLocks/>
          </p:cNvSpPr>
          <p:nvPr/>
        </p:nvSpPr>
        <p:spPr>
          <a:xfrm>
            <a:off x="892140" y="2585896"/>
            <a:ext cx="10407720" cy="132316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Criterion – VII</a:t>
            </a:r>
          </a:p>
          <a:p>
            <a:pPr algn="ctr"/>
            <a:r>
              <a:rPr lang="en-US" sz="4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Best Practices, SWOC and Future Scope</a:t>
            </a:r>
            <a:endParaRPr lang="en-IN" sz="32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960596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D1E55777-CE34-E847-2159-7101FA248D7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07" r="12749" b="11967"/>
          <a:stretch/>
        </p:blipFill>
        <p:spPr>
          <a:xfrm>
            <a:off x="0" y="1"/>
            <a:ext cx="12192000" cy="6857999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1C1E46C1-69F8-4DAD-CF16-1A01E83C0E7A}"/>
              </a:ext>
            </a:extLst>
          </p:cNvPr>
          <p:cNvSpPr txBox="1"/>
          <p:nvPr/>
        </p:nvSpPr>
        <p:spPr>
          <a:xfrm>
            <a:off x="2188282" y="450983"/>
            <a:ext cx="878660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Best Practices of the School/Department/Centre</a:t>
            </a:r>
            <a:endParaRPr lang="en-IN" sz="2800" dirty="0">
              <a:solidFill>
                <a:srgbClr val="0070C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1616675-86D9-ECDF-80E8-59A4F8F9041C}"/>
              </a:ext>
            </a:extLst>
          </p:cNvPr>
          <p:cNvSpPr txBox="1"/>
          <p:nvPr/>
        </p:nvSpPr>
        <p:spPr>
          <a:xfrm>
            <a:off x="2346158" y="1425185"/>
            <a:ext cx="72393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List out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atleast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three BEST PRACTICES with relevant evidences, (Text should be in ARIAL font style and 18 font size)</a:t>
            </a:r>
            <a:endParaRPr lang="en-IN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A1F4383-1B80-640E-5659-06F3AFADAE8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61" y="203648"/>
            <a:ext cx="1387856" cy="1301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565578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6DB3A3B6-CB2B-9601-BFDB-4DB2B35C42B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07" r="12749" b="11967"/>
          <a:stretch/>
        </p:blipFill>
        <p:spPr>
          <a:xfrm>
            <a:off x="0" y="1"/>
            <a:ext cx="12192000" cy="685799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87272783-4783-AE39-A19B-F4F9ACECC9B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213" y="123639"/>
            <a:ext cx="1387856" cy="1301546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1C1E46C1-69F8-4DAD-CF16-1A01E83C0E7A}"/>
              </a:ext>
            </a:extLst>
          </p:cNvPr>
          <p:cNvSpPr txBox="1"/>
          <p:nvPr/>
        </p:nvSpPr>
        <p:spPr>
          <a:xfrm>
            <a:off x="1987692" y="439371"/>
            <a:ext cx="878660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SWOC of the Department</a:t>
            </a:r>
            <a:endParaRPr lang="en-IN" sz="2800" dirty="0">
              <a:solidFill>
                <a:srgbClr val="0070C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1616675-86D9-ECDF-80E8-59A4F8F9041C}"/>
              </a:ext>
            </a:extLst>
          </p:cNvPr>
          <p:cNvSpPr txBox="1"/>
          <p:nvPr/>
        </p:nvSpPr>
        <p:spPr>
          <a:xfrm>
            <a:off x="2875937" y="962591"/>
            <a:ext cx="72393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List out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alteast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three under Strengths, Weaknesses, Opportunities and Challenges (Text should be in ARIAL font style and 15 font size)</a:t>
            </a:r>
            <a:endParaRPr lang="en-IN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C24483D1-C09B-5213-A12F-F05D7C79122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2792247"/>
              </p:ext>
            </p:extLst>
          </p:nvPr>
        </p:nvGraphicFramePr>
        <p:xfrm>
          <a:off x="1052169" y="1836989"/>
          <a:ext cx="5086187" cy="1599729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086187">
                  <a:extLst>
                    <a:ext uri="{9D8B030D-6E8A-4147-A177-3AD203B41FA5}">
                      <a16:colId xmlns:a16="http://schemas.microsoft.com/office/drawing/2014/main" val="2118859899"/>
                    </a:ext>
                  </a:extLst>
                </a:gridCol>
              </a:tblGrid>
              <a:tr h="446115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Strengths</a:t>
                      </a:r>
                      <a:endParaRPr lang="en-IN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53224497"/>
                  </a:ext>
                </a:extLst>
              </a:tr>
              <a:tr h="1142529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S1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S2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4583705"/>
                  </a:ext>
                </a:extLst>
              </a:tr>
            </a:tbl>
          </a:graphicData>
        </a:graphic>
      </p:graphicFrame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145A4826-10A8-B8E6-C8C3-FF3E69DA957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1126812"/>
              </p:ext>
            </p:extLst>
          </p:nvPr>
        </p:nvGraphicFramePr>
        <p:xfrm>
          <a:off x="6748543" y="1816172"/>
          <a:ext cx="5086187" cy="159972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5086187">
                  <a:extLst>
                    <a:ext uri="{9D8B030D-6E8A-4147-A177-3AD203B41FA5}">
                      <a16:colId xmlns:a16="http://schemas.microsoft.com/office/drawing/2014/main" val="2118859899"/>
                    </a:ext>
                  </a:extLst>
                </a:gridCol>
              </a:tblGrid>
              <a:tr h="446115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Weaknesses</a:t>
                      </a:r>
                      <a:endParaRPr lang="en-IN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53224497"/>
                  </a:ext>
                </a:extLst>
              </a:tr>
              <a:tr h="1142529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W1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W2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4583705"/>
                  </a:ext>
                </a:extLst>
              </a:tr>
            </a:tbl>
          </a:graphicData>
        </a:graphic>
      </p:graphicFrame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9A9A0759-B57A-5C0D-F62D-C194A6274E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0382384"/>
              </p:ext>
            </p:extLst>
          </p:nvPr>
        </p:nvGraphicFramePr>
        <p:xfrm>
          <a:off x="1052169" y="4475064"/>
          <a:ext cx="5086187" cy="15997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86187">
                  <a:extLst>
                    <a:ext uri="{9D8B030D-6E8A-4147-A177-3AD203B41FA5}">
                      <a16:colId xmlns:a16="http://schemas.microsoft.com/office/drawing/2014/main" val="2118859899"/>
                    </a:ext>
                  </a:extLst>
                </a:gridCol>
              </a:tblGrid>
              <a:tr h="446115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Opportunities</a:t>
                      </a:r>
                      <a:endParaRPr lang="en-IN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53224497"/>
                  </a:ext>
                </a:extLst>
              </a:tr>
              <a:tr h="1142529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O1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O2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4583705"/>
                  </a:ext>
                </a:extLst>
              </a:tr>
            </a:tbl>
          </a:graphicData>
        </a:graphic>
      </p:graphicFrame>
      <p:graphicFrame>
        <p:nvGraphicFramePr>
          <p:cNvPr id="17" name="Table 16">
            <a:extLst>
              <a:ext uri="{FF2B5EF4-FFF2-40B4-BE49-F238E27FC236}">
                <a16:creationId xmlns:a16="http://schemas.microsoft.com/office/drawing/2014/main" id="{6A3AC530-CCC9-A35A-11A2-A350DC83EC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6104106"/>
              </p:ext>
            </p:extLst>
          </p:nvPr>
        </p:nvGraphicFramePr>
        <p:xfrm>
          <a:off x="6748544" y="4475064"/>
          <a:ext cx="5086187" cy="1599729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086187">
                  <a:extLst>
                    <a:ext uri="{9D8B030D-6E8A-4147-A177-3AD203B41FA5}">
                      <a16:colId xmlns:a16="http://schemas.microsoft.com/office/drawing/2014/main" val="2118859899"/>
                    </a:ext>
                  </a:extLst>
                </a:gridCol>
              </a:tblGrid>
              <a:tr h="446115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Challenges</a:t>
                      </a:r>
                      <a:endParaRPr lang="en-IN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53224497"/>
                  </a:ext>
                </a:extLst>
              </a:tr>
              <a:tr h="1142529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C1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C2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45837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8254840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95C9E1C8-EA82-4783-7512-7272CADB565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07" r="12749" b="11967"/>
          <a:stretch/>
        </p:blipFill>
        <p:spPr>
          <a:xfrm>
            <a:off x="0" y="1"/>
            <a:ext cx="12192000" cy="6857999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1C1E46C1-69F8-4DAD-CF16-1A01E83C0E7A}"/>
              </a:ext>
            </a:extLst>
          </p:cNvPr>
          <p:cNvSpPr txBox="1"/>
          <p:nvPr/>
        </p:nvSpPr>
        <p:spPr>
          <a:xfrm>
            <a:off x="1987692" y="439371"/>
            <a:ext cx="878660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Perspective Plans for next five years</a:t>
            </a:r>
            <a:endParaRPr lang="en-IN" sz="2800" dirty="0">
              <a:solidFill>
                <a:srgbClr val="0070C0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84181A4-BABF-C751-7F88-A838A04170C3}"/>
              </a:ext>
            </a:extLst>
          </p:cNvPr>
          <p:cNvSpPr txBox="1"/>
          <p:nvPr/>
        </p:nvSpPr>
        <p:spPr>
          <a:xfrm>
            <a:off x="2761306" y="1078796"/>
            <a:ext cx="72393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List out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atleast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three FUTURE PLANS (Text should be in ARIAL font style and 18 font size)</a:t>
            </a:r>
            <a:endParaRPr lang="en-IN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18AF732-2A1F-D546-814F-A4A8A48F0B9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61" y="203648"/>
            <a:ext cx="1387856" cy="1301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769969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67CFD5BF-99D4-7EE1-0D63-BACB01FF9BB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07" r="12749" b="11967"/>
          <a:stretch/>
        </p:blipFill>
        <p:spPr>
          <a:xfrm>
            <a:off x="0" y="1"/>
            <a:ext cx="12192000" cy="6857999"/>
          </a:xfrm>
          <a:prstGeom prst="rect">
            <a:avLst/>
          </a:prstGeom>
        </p:spPr>
      </p:pic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C0279949-DA5F-229D-3178-E8AACEEC2C8F}"/>
              </a:ext>
            </a:extLst>
          </p:cNvPr>
          <p:cNvSpPr/>
          <p:nvPr/>
        </p:nvSpPr>
        <p:spPr>
          <a:xfrm>
            <a:off x="-819508" y="-339821"/>
            <a:ext cx="14665264" cy="7332631"/>
          </a:xfrm>
          <a:custGeom>
            <a:avLst/>
            <a:gdLst>
              <a:gd name="connsiteX0" fmla="*/ 0 w 14665264"/>
              <a:gd name="connsiteY0" fmla="*/ 0 h 7332631"/>
              <a:gd name="connsiteX1" fmla="*/ 14665264 w 14665264"/>
              <a:gd name="connsiteY1" fmla="*/ 0 h 7332631"/>
              <a:gd name="connsiteX2" fmla="*/ 14665264 w 14665264"/>
              <a:gd name="connsiteY2" fmla="*/ 7332632 h 7332631"/>
              <a:gd name="connsiteX3" fmla="*/ 0 w 14665264"/>
              <a:gd name="connsiteY3" fmla="*/ 7332632 h 73326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665264" h="7332631">
                <a:moveTo>
                  <a:pt x="0" y="0"/>
                </a:moveTo>
                <a:lnTo>
                  <a:pt x="14665264" y="0"/>
                </a:lnTo>
                <a:lnTo>
                  <a:pt x="14665264" y="7332632"/>
                </a:lnTo>
                <a:lnTo>
                  <a:pt x="0" y="7332632"/>
                </a:lnTo>
                <a:close/>
              </a:path>
            </a:pathLst>
          </a:custGeom>
          <a:noFill/>
          <a:ln w="25457" cap="flat">
            <a:noFill/>
            <a:prstDash val="solid"/>
            <a:miter/>
          </a:ln>
        </p:spPr>
        <p:txBody>
          <a:bodyPr rtlCol="0" anchor="ctr"/>
          <a:lstStyle/>
          <a:p>
            <a:endParaRPr lang="en-IN"/>
          </a:p>
        </p:txBody>
      </p:sp>
      <p:pic>
        <p:nvPicPr>
          <p:cNvPr id="8196" name="Picture 4" descr="Thank you with flowers card lettering beautiful Vector Image">
            <a:extLst>
              <a:ext uri="{FF2B5EF4-FFF2-40B4-BE49-F238E27FC236}">
                <a16:creationId xmlns:a16="http://schemas.microsoft.com/office/drawing/2014/main" id="{CCD66BA0-F4E5-AA33-F2BB-FFB0F461223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767" t="12281" r="13180" b="21547"/>
          <a:stretch/>
        </p:blipFill>
        <p:spPr bwMode="auto">
          <a:xfrm>
            <a:off x="4153316" y="1602145"/>
            <a:ext cx="3695597" cy="35189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DAC0A2AE-85CD-1D68-31DE-FF62CE72A6D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61" y="203648"/>
            <a:ext cx="1387856" cy="1301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39724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1D7F8C29-5BED-FE41-D816-B787E0127FA2}"/>
              </a:ext>
            </a:extLst>
          </p:cNvPr>
          <p:cNvSpPr txBox="1">
            <a:spLocks/>
          </p:cNvSpPr>
          <p:nvPr/>
        </p:nvSpPr>
        <p:spPr>
          <a:xfrm>
            <a:off x="2484558" y="2704553"/>
            <a:ext cx="7222884" cy="144889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Criterion - I</a:t>
            </a:r>
          </a:p>
          <a:p>
            <a:pPr algn="ctr"/>
            <a:r>
              <a:rPr lang="en-US" sz="4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Curricular Aspects</a:t>
            </a:r>
            <a:endParaRPr lang="en-IN" sz="32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16402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2910EFC8-BC92-9415-0F4F-8F0AF62D8A3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07" r="12749" b="11967"/>
          <a:stretch/>
        </p:blipFill>
        <p:spPr>
          <a:xfrm>
            <a:off x="0" y="1"/>
            <a:ext cx="12192000" cy="6857999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86F9C5A3-E52C-FA0E-393D-C0402ECADFED}"/>
              </a:ext>
            </a:extLst>
          </p:cNvPr>
          <p:cNvSpPr txBox="1">
            <a:spLocks/>
          </p:cNvSpPr>
          <p:nvPr/>
        </p:nvSpPr>
        <p:spPr>
          <a:xfrm>
            <a:off x="2661666" y="258995"/>
            <a:ext cx="7222884" cy="616975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Programmes Offered</a:t>
            </a:r>
            <a:endParaRPr lang="en-IN" sz="2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65311791-6253-D0CD-D67A-9ACBCBDE1C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8508049"/>
              </p:ext>
            </p:extLst>
          </p:nvPr>
        </p:nvGraphicFramePr>
        <p:xfrm>
          <a:off x="1356197" y="1548823"/>
          <a:ext cx="10435590" cy="25381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32898">
                  <a:extLst>
                    <a:ext uri="{9D8B030D-6E8A-4147-A177-3AD203B41FA5}">
                      <a16:colId xmlns:a16="http://schemas.microsoft.com/office/drawing/2014/main" val="3506966867"/>
                    </a:ext>
                  </a:extLst>
                </a:gridCol>
                <a:gridCol w="5002692">
                  <a:extLst>
                    <a:ext uri="{9D8B030D-6E8A-4147-A177-3AD203B41FA5}">
                      <a16:colId xmlns:a16="http://schemas.microsoft.com/office/drawing/2014/main" val="578573508"/>
                    </a:ext>
                  </a:extLst>
                </a:gridCol>
              </a:tblGrid>
              <a:tr h="658031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Name of the </a:t>
                      </a:r>
                      <a:r>
                        <a:rPr lang="en-U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Programme</a:t>
                      </a:r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(UG, PG and Ph.D.)</a:t>
                      </a:r>
                      <a:endParaRPr lang="en-IN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Link to the Syllabus</a:t>
                      </a:r>
                      <a:endParaRPr lang="en-IN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74598184"/>
                  </a:ext>
                </a:extLst>
              </a:tr>
              <a:tr h="376017">
                <a:tc>
                  <a:txBody>
                    <a:bodyPr/>
                    <a:lstStyle/>
                    <a:p>
                      <a:pPr algn="l"/>
                      <a:r>
                        <a:rPr lang="en-U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M.Sc</a:t>
                      </a:r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Statistics</a:t>
                      </a:r>
                      <a:endParaRPr lang="en-IN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en-IN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79096799"/>
                  </a:ext>
                </a:extLst>
              </a:tr>
              <a:tr h="376017">
                <a:tc>
                  <a:txBody>
                    <a:bodyPr/>
                    <a:lstStyle/>
                    <a:p>
                      <a:pPr algn="l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Five Year Integrated </a:t>
                      </a:r>
                      <a:r>
                        <a:rPr lang="en-U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M.Sc</a:t>
                      </a:r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Statistics</a:t>
                      </a:r>
                      <a:endParaRPr lang="en-IN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en-IN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90558590"/>
                  </a:ext>
                </a:extLst>
              </a:tr>
              <a:tr h="376017">
                <a:tc>
                  <a:txBody>
                    <a:bodyPr/>
                    <a:lstStyle/>
                    <a:p>
                      <a:pPr algn="l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Ph.D. Statistics</a:t>
                      </a:r>
                      <a:endParaRPr lang="en-IN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 per UGC Ph.D. regulations</a:t>
                      </a:r>
                      <a:endParaRPr lang="en-IN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31423000"/>
                  </a:ext>
                </a:extLst>
              </a:tr>
              <a:tr h="376017">
                <a:tc>
                  <a:txBody>
                    <a:bodyPr/>
                    <a:lstStyle/>
                    <a:p>
                      <a:pPr algn="l"/>
                      <a:endParaRPr lang="en-IN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en-IN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04145354"/>
                  </a:ext>
                </a:extLst>
              </a:tr>
              <a:tr h="376017">
                <a:tc>
                  <a:txBody>
                    <a:bodyPr/>
                    <a:lstStyle/>
                    <a:p>
                      <a:pPr algn="l"/>
                      <a:endParaRPr lang="en-IN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en-IN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06427567"/>
                  </a:ext>
                </a:extLst>
              </a:tr>
            </a:tbl>
          </a:graphicData>
        </a:graphic>
      </p:graphicFrame>
      <p:pic>
        <p:nvPicPr>
          <p:cNvPr id="8" name="Picture 7">
            <a:extLst>
              <a:ext uri="{FF2B5EF4-FFF2-40B4-BE49-F238E27FC236}">
                <a16:creationId xmlns:a16="http://schemas.microsoft.com/office/drawing/2014/main" id="{FB03DFDA-1306-A6CD-EF7D-B83F0B59057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61" y="203648"/>
            <a:ext cx="1387856" cy="1301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33232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9FACDF4-3588-BFE7-4806-91D9F73F187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07" r="12749" b="11967"/>
          <a:stretch/>
        </p:blipFill>
        <p:spPr>
          <a:xfrm>
            <a:off x="0" y="1"/>
            <a:ext cx="12192000" cy="6857999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4A22840C-1EEC-C4ED-B049-7454194A11F6}"/>
              </a:ext>
            </a:extLst>
          </p:cNvPr>
          <p:cNvSpPr txBox="1"/>
          <p:nvPr/>
        </p:nvSpPr>
        <p:spPr>
          <a:xfrm>
            <a:off x="1788069" y="1694768"/>
            <a:ext cx="798896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PO1: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PO2: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PO3: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PO4: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PO5: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64CF93E-9443-3D71-2B3D-E3237BA1566A}"/>
              </a:ext>
            </a:extLst>
          </p:cNvPr>
          <p:cNvSpPr txBox="1"/>
          <p:nvPr/>
        </p:nvSpPr>
        <p:spPr>
          <a:xfrm>
            <a:off x="3310627" y="907209"/>
            <a:ext cx="609790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‘ARIAL’ font style and 18 font size</a:t>
            </a:r>
            <a:endParaRPr lang="en-IN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DD2E954-E700-0DEC-E7DD-DA3A913E4958}"/>
              </a:ext>
            </a:extLst>
          </p:cNvPr>
          <p:cNvSpPr txBox="1"/>
          <p:nvPr/>
        </p:nvSpPr>
        <p:spPr>
          <a:xfrm>
            <a:off x="1788069" y="4091940"/>
            <a:ext cx="844178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Course outcomes for each course offered will be at basic, advanced levels, skill-based and employable </a:t>
            </a:r>
            <a:endParaRPr lang="en-IN" sz="2400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18E0A69-D888-216C-B522-CCD749166E3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61" y="203648"/>
            <a:ext cx="1387856" cy="1301546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347A1C36-6C66-9259-580F-CE0FF4F653E3}"/>
              </a:ext>
            </a:extLst>
          </p:cNvPr>
          <p:cNvSpPr txBox="1"/>
          <p:nvPr/>
        </p:nvSpPr>
        <p:spPr>
          <a:xfrm>
            <a:off x="3047048" y="339565"/>
            <a:ext cx="609790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8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Programme</a:t>
            </a:r>
            <a:r>
              <a:rPr lang="en-US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Outcomes</a:t>
            </a:r>
            <a:endParaRPr lang="en-IN" sz="2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5294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711F707-1628-3A58-250D-23CCFFA3DA3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07" r="12749" b="11967"/>
          <a:stretch/>
        </p:blipFill>
        <p:spPr>
          <a:xfrm>
            <a:off x="0" y="1"/>
            <a:ext cx="12192000" cy="6857999"/>
          </a:xfrm>
          <a:prstGeom prst="rect">
            <a:avLst/>
          </a:prstGeom>
        </p:spPr>
      </p:pic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C0279949-DA5F-229D-3178-E8AACEEC2C8F}"/>
              </a:ext>
            </a:extLst>
          </p:cNvPr>
          <p:cNvSpPr/>
          <p:nvPr/>
        </p:nvSpPr>
        <p:spPr>
          <a:xfrm>
            <a:off x="-819508" y="-339821"/>
            <a:ext cx="14665264" cy="7332631"/>
          </a:xfrm>
          <a:custGeom>
            <a:avLst/>
            <a:gdLst>
              <a:gd name="connsiteX0" fmla="*/ 0 w 14665264"/>
              <a:gd name="connsiteY0" fmla="*/ 0 h 7332631"/>
              <a:gd name="connsiteX1" fmla="*/ 14665264 w 14665264"/>
              <a:gd name="connsiteY1" fmla="*/ 0 h 7332631"/>
              <a:gd name="connsiteX2" fmla="*/ 14665264 w 14665264"/>
              <a:gd name="connsiteY2" fmla="*/ 7332632 h 7332631"/>
              <a:gd name="connsiteX3" fmla="*/ 0 w 14665264"/>
              <a:gd name="connsiteY3" fmla="*/ 7332632 h 73326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665264" h="7332631">
                <a:moveTo>
                  <a:pt x="0" y="0"/>
                </a:moveTo>
                <a:lnTo>
                  <a:pt x="14665264" y="0"/>
                </a:lnTo>
                <a:lnTo>
                  <a:pt x="14665264" y="7332632"/>
                </a:lnTo>
                <a:lnTo>
                  <a:pt x="0" y="7332632"/>
                </a:lnTo>
                <a:close/>
              </a:path>
            </a:pathLst>
          </a:custGeom>
          <a:noFill/>
          <a:ln w="25457" cap="flat">
            <a:noFill/>
            <a:prstDash val="solid"/>
            <a:miter/>
          </a:ln>
        </p:spPr>
        <p:txBody>
          <a:bodyPr rtlCol="0" anchor="ctr"/>
          <a:lstStyle/>
          <a:p>
            <a:endParaRPr lang="en-IN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3ECA7235-F7C3-B5BD-C5D4-CA8A599B9C31}"/>
              </a:ext>
            </a:extLst>
          </p:cNvPr>
          <p:cNvSpPr txBox="1">
            <a:spLocks/>
          </p:cNvSpPr>
          <p:nvPr/>
        </p:nvSpPr>
        <p:spPr>
          <a:xfrm>
            <a:off x="2661666" y="258995"/>
            <a:ext cx="7222884" cy="616975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Student Diversity</a:t>
            </a:r>
            <a:endParaRPr lang="en-IN" sz="2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18084B87-F701-4362-B59E-24FCED864AC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76931769"/>
              </p:ext>
            </p:extLst>
          </p:nvPr>
        </p:nvGraphicFramePr>
        <p:xfrm>
          <a:off x="6513124" y="2101899"/>
          <a:ext cx="5454109" cy="35775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8912BF93-AA22-4633-A23A-7EEC7E4404A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54926860"/>
              </p:ext>
            </p:extLst>
          </p:nvPr>
        </p:nvGraphicFramePr>
        <p:xfrm>
          <a:off x="832173" y="2058425"/>
          <a:ext cx="5454108" cy="3664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4" name="Picture 3">
            <a:extLst>
              <a:ext uri="{FF2B5EF4-FFF2-40B4-BE49-F238E27FC236}">
                <a16:creationId xmlns:a16="http://schemas.microsoft.com/office/drawing/2014/main" id="{4B5D4C03-4EAF-7986-4961-FAC22242F76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61" y="203648"/>
            <a:ext cx="1387856" cy="1301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85948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1D7F8C29-5BED-FE41-D816-B787E0127FA2}"/>
              </a:ext>
            </a:extLst>
          </p:cNvPr>
          <p:cNvSpPr txBox="1">
            <a:spLocks/>
          </p:cNvSpPr>
          <p:nvPr/>
        </p:nvSpPr>
        <p:spPr>
          <a:xfrm>
            <a:off x="2382450" y="2876003"/>
            <a:ext cx="7427100" cy="110599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Criterion - II</a:t>
            </a:r>
          </a:p>
          <a:p>
            <a:pPr algn="ctr"/>
            <a:r>
              <a:rPr lang="en-US" sz="4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Teaching-Learning Evaluation</a:t>
            </a:r>
            <a:endParaRPr lang="en-IN" sz="32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78875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4DC5F639-D779-E637-AF1F-270B1AE5250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07" r="12749" b="11967"/>
          <a:stretch/>
        </p:blipFill>
        <p:spPr>
          <a:xfrm>
            <a:off x="0" y="1"/>
            <a:ext cx="12192000" cy="6857999"/>
          </a:xfrm>
          <a:prstGeom prst="rect">
            <a:avLst/>
          </a:prstGeom>
        </p:spPr>
      </p:pic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C0279949-DA5F-229D-3178-E8AACEEC2C8F}"/>
              </a:ext>
            </a:extLst>
          </p:cNvPr>
          <p:cNvSpPr/>
          <p:nvPr/>
        </p:nvSpPr>
        <p:spPr>
          <a:xfrm>
            <a:off x="-819508" y="-339821"/>
            <a:ext cx="14665264" cy="7332631"/>
          </a:xfrm>
          <a:custGeom>
            <a:avLst/>
            <a:gdLst>
              <a:gd name="connsiteX0" fmla="*/ 0 w 14665264"/>
              <a:gd name="connsiteY0" fmla="*/ 0 h 7332631"/>
              <a:gd name="connsiteX1" fmla="*/ 14665264 w 14665264"/>
              <a:gd name="connsiteY1" fmla="*/ 0 h 7332631"/>
              <a:gd name="connsiteX2" fmla="*/ 14665264 w 14665264"/>
              <a:gd name="connsiteY2" fmla="*/ 7332632 h 7332631"/>
              <a:gd name="connsiteX3" fmla="*/ 0 w 14665264"/>
              <a:gd name="connsiteY3" fmla="*/ 7332632 h 73326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665264" h="7332631">
                <a:moveTo>
                  <a:pt x="0" y="0"/>
                </a:moveTo>
                <a:lnTo>
                  <a:pt x="14665264" y="0"/>
                </a:lnTo>
                <a:lnTo>
                  <a:pt x="14665264" y="7332632"/>
                </a:lnTo>
                <a:lnTo>
                  <a:pt x="0" y="7332632"/>
                </a:lnTo>
                <a:close/>
              </a:path>
            </a:pathLst>
          </a:custGeom>
          <a:noFill/>
          <a:ln w="25457" cap="flat">
            <a:noFill/>
            <a:prstDash val="solid"/>
            <a:miter/>
          </a:ln>
        </p:spPr>
        <p:txBody>
          <a:bodyPr rtlCol="0" anchor="ctr"/>
          <a:lstStyle/>
          <a:p>
            <a:endParaRPr lang="en-IN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86F9C5A3-E52C-FA0E-393D-C0402ECADFED}"/>
              </a:ext>
            </a:extLst>
          </p:cNvPr>
          <p:cNvSpPr txBox="1">
            <a:spLocks/>
          </p:cNvSpPr>
          <p:nvPr/>
        </p:nvSpPr>
        <p:spPr>
          <a:xfrm>
            <a:off x="2661666" y="258995"/>
            <a:ext cx="7222884" cy="616975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Year-Wise Enrollment of Students </a:t>
            </a:r>
            <a:endParaRPr lang="en-IN" sz="2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3" name="Chart 12">
            <a:extLst>
              <a:ext uri="{FF2B5EF4-FFF2-40B4-BE49-F238E27FC236}">
                <a16:creationId xmlns:a16="http://schemas.microsoft.com/office/drawing/2014/main" id="{028648A5-33BC-82E5-8498-B0495A4F5D5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5785697"/>
              </p:ext>
            </p:extLst>
          </p:nvPr>
        </p:nvGraphicFramePr>
        <p:xfrm>
          <a:off x="458071" y="2399185"/>
          <a:ext cx="5522618" cy="33860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4" name="Chart 13">
            <a:extLst>
              <a:ext uri="{FF2B5EF4-FFF2-40B4-BE49-F238E27FC236}">
                <a16:creationId xmlns:a16="http://schemas.microsoft.com/office/drawing/2014/main" id="{CA491A36-0093-D2DD-1980-9006C49244E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79262830"/>
              </p:ext>
            </p:extLst>
          </p:nvPr>
        </p:nvGraphicFramePr>
        <p:xfrm>
          <a:off x="6095999" y="875970"/>
          <a:ext cx="5695787" cy="32616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574E5E30-D027-0436-5D7F-1ACBD017165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61" y="203648"/>
            <a:ext cx="1387856" cy="1301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1931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1078</TotalTime>
  <Words>1011</Words>
  <Application>Microsoft Office PowerPoint</Application>
  <PresentationFormat>Widescreen</PresentationFormat>
  <Paragraphs>310</Paragraphs>
  <Slides>37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3" baseType="lpstr">
      <vt:lpstr>Arial</vt:lpstr>
      <vt:lpstr>Arial Black</vt:lpstr>
      <vt:lpstr>Calibri</vt:lpstr>
      <vt:lpstr>Calibri Light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Vishnu Vardhan R</dc:creator>
  <cp:lastModifiedBy>Vishnu Vardhan R</cp:lastModifiedBy>
  <cp:revision>238</cp:revision>
  <dcterms:created xsi:type="dcterms:W3CDTF">2024-08-21T13:23:40Z</dcterms:created>
  <dcterms:modified xsi:type="dcterms:W3CDTF">2024-11-13T09:28:07Z</dcterms:modified>
</cp:coreProperties>
</file>